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mp4" ContentType="video/unknown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1.xml" ContentType="application/vnd.openxmlformats-officedocument.drawingml.chart+xml"/>
  <Override PartName="/ppt/embeddings/oleObject1.bin" ContentType="application/vnd.openxmlformats-officedocument.oleObject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256" r:id="rId2"/>
    <p:sldId id="312" r:id="rId3"/>
    <p:sldId id="313" r:id="rId4"/>
    <p:sldId id="314" r:id="rId5"/>
    <p:sldId id="315" r:id="rId6"/>
    <p:sldId id="316" r:id="rId7"/>
    <p:sldId id="299" r:id="rId8"/>
    <p:sldId id="300" r:id="rId9"/>
    <p:sldId id="286" r:id="rId10"/>
    <p:sldId id="327" r:id="rId11"/>
    <p:sldId id="289" r:id="rId12"/>
    <p:sldId id="317" r:id="rId13"/>
    <p:sldId id="302" r:id="rId14"/>
    <p:sldId id="298" r:id="rId15"/>
    <p:sldId id="303" r:id="rId16"/>
    <p:sldId id="287" r:id="rId17"/>
    <p:sldId id="296" r:id="rId18"/>
    <p:sldId id="297" r:id="rId19"/>
    <p:sldId id="290" r:id="rId20"/>
    <p:sldId id="288" r:id="rId21"/>
    <p:sldId id="304" r:id="rId22"/>
    <p:sldId id="318" r:id="rId23"/>
    <p:sldId id="305" r:id="rId24"/>
    <p:sldId id="307" r:id="rId25"/>
    <p:sldId id="308" r:id="rId26"/>
    <p:sldId id="306" r:id="rId27"/>
    <p:sldId id="295" r:id="rId28"/>
    <p:sldId id="285" r:id="rId29"/>
    <p:sldId id="294" r:id="rId30"/>
    <p:sldId id="292" r:id="rId31"/>
    <p:sldId id="301" r:id="rId32"/>
    <p:sldId id="309" r:id="rId33"/>
    <p:sldId id="293" r:id="rId34"/>
    <p:sldId id="323" r:id="rId35"/>
    <p:sldId id="325" r:id="rId36"/>
    <p:sldId id="324" r:id="rId37"/>
    <p:sldId id="320" r:id="rId38"/>
    <p:sldId id="319" r:id="rId39"/>
    <p:sldId id="321" r:id="rId40"/>
    <p:sldId id="322" r:id="rId41"/>
    <p:sldId id="326" r:id="rId42"/>
    <p:sldId id="311" r:id="rId43"/>
    <p:sldId id="310" r:id="rId4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028" autoAdjust="0"/>
  </p:normalViewPr>
  <p:slideViewPr>
    <p:cSldViewPr snapToGrid="0" snapToObjects="1">
      <p:cViewPr varScale="1">
        <p:scale>
          <a:sx n="155" d="100"/>
          <a:sy n="155" d="100"/>
        </p:scale>
        <p:origin x="-300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handoutMaster" Target="handoutMasters/handoutMaster1.xml"/><Relationship Id="rId47" Type="http://schemas.openxmlformats.org/officeDocument/2006/relationships/printerSettings" Target="printerSettings/printerSettings1.bin"/><Relationship Id="rId48" Type="http://schemas.openxmlformats.org/officeDocument/2006/relationships/presProps" Target="presProps.xml"/><Relationship Id="rId49" Type="http://schemas.openxmlformats.org/officeDocument/2006/relationships/viewProps" Target="viewProp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50" Type="http://schemas.openxmlformats.org/officeDocument/2006/relationships/theme" Target="theme/theme1.xml"/><Relationship Id="rId5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2800" b="1" dirty="0">
                <a:solidFill>
                  <a:schemeClr val="tx1"/>
                </a:solidFill>
                <a:latin typeface="Comic Sans MS" panose="030F0702030302020204" pitchFamily="66" charset="0"/>
              </a:rPr>
              <a:t>Beach Litter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Rubber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'[lyme bay coastal region 2000-2016 Editted.xls]Sheet2'!$E$2:$E$12</c:f>
              <c:numCache>
                <c:formatCode>General</c:formatCode>
                <c:ptCount val="11"/>
                <c:pt idx="0">
                  <c:v>2006.0</c:v>
                </c:pt>
                <c:pt idx="1">
                  <c:v>2007.0</c:v>
                </c:pt>
                <c:pt idx="2">
                  <c:v>2008.0</c:v>
                </c:pt>
                <c:pt idx="3">
                  <c:v>2009.0</c:v>
                </c:pt>
                <c:pt idx="4">
                  <c:v>2010.0</c:v>
                </c:pt>
                <c:pt idx="5">
                  <c:v>2011.0</c:v>
                </c:pt>
                <c:pt idx="6">
                  <c:v>2012.0</c:v>
                </c:pt>
                <c:pt idx="7">
                  <c:v>2013.0</c:v>
                </c:pt>
                <c:pt idx="8">
                  <c:v>2014.0</c:v>
                </c:pt>
                <c:pt idx="9">
                  <c:v>2015.0</c:v>
                </c:pt>
              </c:numCache>
            </c:numRef>
          </c:cat>
          <c:val>
            <c:numRef>
              <c:f>'[lyme bay coastal region 2000-2016 Editted.xls]Sheet2'!$G$2:$G$11</c:f>
              <c:numCache>
                <c:formatCode>General</c:formatCode>
                <c:ptCount val="10"/>
                <c:pt idx="0">
                  <c:v>37.0</c:v>
                </c:pt>
                <c:pt idx="1">
                  <c:v>5.0</c:v>
                </c:pt>
                <c:pt idx="2">
                  <c:v>36.0</c:v>
                </c:pt>
                <c:pt idx="3">
                  <c:v>23.0</c:v>
                </c:pt>
                <c:pt idx="4">
                  <c:v>41.0</c:v>
                </c:pt>
                <c:pt idx="5">
                  <c:v>27.0</c:v>
                </c:pt>
                <c:pt idx="6">
                  <c:v>70.0</c:v>
                </c:pt>
                <c:pt idx="7">
                  <c:v>83.0</c:v>
                </c:pt>
                <c:pt idx="8">
                  <c:v>53.0</c:v>
                </c:pt>
                <c:pt idx="9">
                  <c:v>92.0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091-4B88-8A1B-655E883C5CBE}"/>
            </c:ext>
          </c:extLst>
        </c:ser>
        <c:ser>
          <c:idx val="1"/>
          <c:order val="1"/>
          <c:tx>
            <c:v>Cloth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'[lyme bay coastal region 2000-2016 Editted.xls]Sheet2'!$E$2:$E$12</c:f>
              <c:numCache>
                <c:formatCode>General</c:formatCode>
                <c:ptCount val="11"/>
                <c:pt idx="0">
                  <c:v>2006.0</c:v>
                </c:pt>
                <c:pt idx="1">
                  <c:v>2007.0</c:v>
                </c:pt>
                <c:pt idx="2">
                  <c:v>2008.0</c:v>
                </c:pt>
                <c:pt idx="3">
                  <c:v>2009.0</c:v>
                </c:pt>
                <c:pt idx="4">
                  <c:v>2010.0</c:v>
                </c:pt>
                <c:pt idx="5">
                  <c:v>2011.0</c:v>
                </c:pt>
                <c:pt idx="6">
                  <c:v>2012.0</c:v>
                </c:pt>
                <c:pt idx="7">
                  <c:v>2013.0</c:v>
                </c:pt>
                <c:pt idx="8">
                  <c:v>2014.0</c:v>
                </c:pt>
                <c:pt idx="9">
                  <c:v>2015.0</c:v>
                </c:pt>
              </c:numCache>
            </c:numRef>
          </c:cat>
          <c:val>
            <c:numRef>
              <c:f>'[lyme bay coastal region 2000-2016 Editted.xls]Sheet2'!$H$2:$H$11</c:f>
              <c:numCache>
                <c:formatCode>General</c:formatCode>
                <c:ptCount val="10"/>
                <c:pt idx="0">
                  <c:v>181.0</c:v>
                </c:pt>
                <c:pt idx="1">
                  <c:v>18.0</c:v>
                </c:pt>
                <c:pt idx="2">
                  <c:v>150.0</c:v>
                </c:pt>
                <c:pt idx="3">
                  <c:v>19.0</c:v>
                </c:pt>
                <c:pt idx="4">
                  <c:v>69.0</c:v>
                </c:pt>
                <c:pt idx="5">
                  <c:v>55.0</c:v>
                </c:pt>
                <c:pt idx="6">
                  <c:v>80.0</c:v>
                </c:pt>
                <c:pt idx="7">
                  <c:v>85.0</c:v>
                </c:pt>
                <c:pt idx="8">
                  <c:v>110.0</c:v>
                </c:pt>
                <c:pt idx="9">
                  <c:v>104.0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091-4B88-8A1B-655E883C5CBE}"/>
            </c:ext>
          </c:extLst>
        </c:ser>
        <c:ser>
          <c:idx val="3"/>
          <c:order val="2"/>
          <c:tx>
            <c:v>Wood</c:v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numRef>
              <c:f>'[lyme bay coastal region 2000-2016 Editted.xls]Sheet2'!$E$2:$E$12</c:f>
              <c:numCache>
                <c:formatCode>General</c:formatCode>
                <c:ptCount val="11"/>
                <c:pt idx="0">
                  <c:v>2006.0</c:v>
                </c:pt>
                <c:pt idx="1">
                  <c:v>2007.0</c:v>
                </c:pt>
                <c:pt idx="2">
                  <c:v>2008.0</c:v>
                </c:pt>
                <c:pt idx="3">
                  <c:v>2009.0</c:v>
                </c:pt>
                <c:pt idx="4">
                  <c:v>2010.0</c:v>
                </c:pt>
                <c:pt idx="5">
                  <c:v>2011.0</c:v>
                </c:pt>
                <c:pt idx="6">
                  <c:v>2012.0</c:v>
                </c:pt>
                <c:pt idx="7">
                  <c:v>2013.0</c:v>
                </c:pt>
                <c:pt idx="8">
                  <c:v>2014.0</c:v>
                </c:pt>
                <c:pt idx="9">
                  <c:v>2015.0</c:v>
                </c:pt>
              </c:numCache>
            </c:numRef>
          </c:cat>
          <c:val>
            <c:numRef>
              <c:f>'[lyme bay coastal region 2000-2016 Editted.xls]Sheet2'!$J$2:$J$11</c:f>
              <c:numCache>
                <c:formatCode>General</c:formatCode>
                <c:ptCount val="10"/>
                <c:pt idx="0">
                  <c:v>23.0</c:v>
                </c:pt>
                <c:pt idx="1">
                  <c:v>21.0</c:v>
                </c:pt>
                <c:pt idx="2">
                  <c:v>52.0</c:v>
                </c:pt>
                <c:pt idx="3">
                  <c:v>36.0</c:v>
                </c:pt>
                <c:pt idx="4">
                  <c:v>103.0</c:v>
                </c:pt>
                <c:pt idx="5">
                  <c:v>48.0</c:v>
                </c:pt>
                <c:pt idx="6">
                  <c:v>88.0</c:v>
                </c:pt>
                <c:pt idx="7">
                  <c:v>105.0</c:v>
                </c:pt>
                <c:pt idx="8">
                  <c:v>130.0</c:v>
                </c:pt>
                <c:pt idx="9">
                  <c:v>131.0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091-4B88-8A1B-655E883C5CBE}"/>
            </c:ext>
          </c:extLst>
        </c:ser>
        <c:ser>
          <c:idx val="4"/>
          <c:order val="3"/>
          <c:tx>
            <c:v>Metal</c:v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numRef>
              <c:f>'[lyme bay coastal region 2000-2016 Editted.xls]Sheet2'!$E$2:$E$12</c:f>
              <c:numCache>
                <c:formatCode>General</c:formatCode>
                <c:ptCount val="11"/>
                <c:pt idx="0">
                  <c:v>2006.0</c:v>
                </c:pt>
                <c:pt idx="1">
                  <c:v>2007.0</c:v>
                </c:pt>
                <c:pt idx="2">
                  <c:v>2008.0</c:v>
                </c:pt>
                <c:pt idx="3">
                  <c:v>2009.0</c:v>
                </c:pt>
                <c:pt idx="4">
                  <c:v>2010.0</c:v>
                </c:pt>
                <c:pt idx="5">
                  <c:v>2011.0</c:v>
                </c:pt>
                <c:pt idx="6">
                  <c:v>2012.0</c:v>
                </c:pt>
                <c:pt idx="7">
                  <c:v>2013.0</c:v>
                </c:pt>
                <c:pt idx="8">
                  <c:v>2014.0</c:v>
                </c:pt>
                <c:pt idx="9">
                  <c:v>2015.0</c:v>
                </c:pt>
              </c:numCache>
            </c:numRef>
          </c:cat>
          <c:val>
            <c:numRef>
              <c:f>'[lyme bay coastal region 2000-2016 Editted.xls]Sheet2'!$K$2:$K$11</c:f>
              <c:numCache>
                <c:formatCode>General</c:formatCode>
                <c:ptCount val="10"/>
                <c:pt idx="0">
                  <c:v>80.0</c:v>
                </c:pt>
                <c:pt idx="1">
                  <c:v>22.0</c:v>
                </c:pt>
                <c:pt idx="2">
                  <c:v>63.0</c:v>
                </c:pt>
                <c:pt idx="3">
                  <c:v>73.0</c:v>
                </c:pt>
                <c:pt idx="4">
                  <c:v>162.0</c:v>
                </c:pt>
                <c:pt idx="5">
                  <c:v>142.0</c:v>
                </c:pt>
                <c:pt idx="6">
                  <c:v>128.0</c:v>
                </c:pt>
                <c:pt idx="7">
                  <c:v>169.0</c:v>
                </c:pt>
                <c:pt idx="8">
                  <c:v>241.0</c:v>
                </c:pt>
                <c:pt idx="9">
                  <c:v>254.0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8091-4B88-8A1B-655E883C5CBE}"/>
            </c:ext>
          </c:extLst>
        </c:ser>
        <c:ser>
          <c:idx val="5"/>
          <c:order val="4"/>
          <c:tx>
            <c:v>Glass</c:v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numRef>
              <c:f>'[lyme bay coastal region 2000-2016 Editted.xls]Sheet2'!$E$2:$E$12</c:f>
              <c:numCache>
                <c:formatCode>General</c:formatCode>
                <c:ptCount val="11"/>
                <c:pt idx="0">
                  <c:v>2006.0</c:v>
                </c:pt>
                <c:pt idx="1">
                  <c:v>2007.0</c:v>
                </c:pt>
                <c:pt idx="2">
                  <c:v>2008.0</c:v>
                </c:pt>
                <c:pt idx="3">
                  <c:v>2009.0</c:v>
                </c:pt>
                <c:pt idx="4">
                  <c:v>2010.0</c:v>
                </c:pt>
                <c:pt idx="5">
                  <c:v>2011.0</c:v>
                </c:pt>
                <c:pt idx="6">
                  <c:v>2012.0</c:v>
                </c:pt>
                <c:pt idx="7">
                  <c:v>2013.0</c:v>
                </c:pt>
                <c:pt idx="8">
                  <c:v>2014.0</c:v>
                </c:pt>
                <c:pt idx="9">
                  <c:v>2015.0</c:v>
                </c:pt>
              </c:numCache>
            </c:numRef>
          </c:cat>
          <c:val>
            <c:numRef>
              <c:f>'[lyme bay coastal region 2000-2016 Editted.xls]Sheet2'!$L$2:$L$11</c:f>
              <c:numCache>
                <c:formatCode>General</c:formatCode>
                <c:ptCount val="10"/>
                <c:pt idx="0">
                  <c:v>1.0</c:v>
                </c:pt>
                <c:pt idx="1">
                  <c:v>5.0</c:v>
                </c:pt>
                <c:pt idx="2">
                  <c:v>43.0</c:v>
                </c:pt>
                <c:pt idx="3">
                  <c:v>12.0</c:v>
                </c:pt>
                <c:pt idx="4">
                  <c:v>19.0</c:v>
                </c:pt>
                <c:pt idx="5">
                  <c:v>6.0</c:v>
                </c:pt>
                <c:pt idx="6">
                  <c:v>39.0</c:v>
                </c:pt>
                <c:pt idx="7">
                  <c:v>26.0</c:v>
                </c:pt>
                <c:pt idx="8">
                  <c:v>9.0</c:v>
                </c:pt>
                <c:pt idx="9">
                  <c:v>15.0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091-4B88-8A1B-655E883C5C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078539832"/>
        <c:axId val="2078443640"/>
      </c:barChart>
      <c:catAx>
        <c:axId val="2078539832"/>
        <c:scaling>
          <c:orientation val="minMax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 sz="2000" b="1" i="0" u="none" strike="noStrike" baseline="0">
                    <a:solidFill>
                      <a:srgbClr val="000000"/>
                    </a:solidFill>
                    <a:latin typeface="Comic Sans MS"/>
                    <a:ea typeface="Comic Sans MS"/>
                    <a:cs typeface="Comic Sans MS"/>
                  </a:defRPr>
                </a:pPr>
                <a:r>
                  <a:rPr lang="en-GB"/>
                  <a:t>Year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Comic Sans MS" panose="030F0702030302020204" pitchFamily="66" charset="0"/>
                <a:ea typeface="+mn-ea"/>
                <a:cs typeface="+mn-cs"/>
              </a:defRPr>
            </a:pPr>
            <a:endParaRPr lang="en-US"/>
          </a:p>
        </c:txPr>
        <c:crossAx val="2078443640"/>
        <c:crosses val="autoZero"/>
        <c:auto val="1"/>
        <c:lblAlgn val="ctr"/>
        <c:lblOffset val="100"/>
        <c:noMultiLvlLbl val="0"/>
      </c:catAx>
      <c:valAx>
        <c:axId val="2078443640"/>
        <c:scaling>
          <c:orientation val="minMax"/>
          <c:max val="275.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title>
          <c:tx>
            <c:rich>
              <a:bodyPr/>
              <a:lstStyle/>
              <a:p>
                <a:pPr>
                  <a:defRPr sz="2000" b="1" i="0" u="none" strike="noStrike" baseline="0">
                    <a:solidFill>
                      <a:srgbClr val="000000"/>
                    </a:solidFill>
                    <a:latin typeface="Comic Sans MS"/>
                    <a:ea typeface="Comic Sans MS"/>
                    <a:cs typeface="Comic Sans MS"/>
                  </a:defRPr>
                </a:pPr>
                <a:r>
                  <a:rPr lang="en-GB"/>
                  <a:t>Number of items found</a:t>
                </a:r>
              </a:p>
            </c:rich>
          </c:tx>
          <c:layout>
            <c:manualLayout>
              <c:xMode val="edge"/>
              <c:yMode val="edge"/>
              <c:x val="0.0"/>
              <c:y val="0.27049633303502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Comic Sans MS" panose="030F0702030302020204" pitchFamily="66" charset="0"/>
                <a:ea typeface="+mn-ea"/>
                <a:cs typeface="+mn-cs"/>
              </a:defRPr>
            </a:pPr>
            <a:endParaRPr lang="en-US"/>
          </a:p>
        </c:txPr>
        <c:crossAx val="2078539832"/>
        <c:crosses val="autoZero"/>
        <c:crossBetween val="between"/>
        <c:majorUnit val="25.0"/>
      </c:valAx>
      <c:spPr>
        <a:noFill/>
        <a:ln w="25400">
          <a:noFill/>
        </a:ln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ysClr val="windowText" lastClr="000000"/>
              </a:solidFill>
              <a:latin typeface="Comic Sans MS" panose="030F0702030302020204" pitchFamily="66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80E79F-1F3B-3042-A6E7-8224D9C05C0C}" type="datetimeFigureOut">
              <a:rPr lang="en-US" smtClean="0"/>
              <a:t>21/08/18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221BB9-D1C6-1F4B-BCA7-C7C9890C6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9279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831C81-0A70-6C47-ADDE-F016A7B657D5}" type="datetimeFigureOut">
              <a:rPr lang="en-US" smtClean="0"/>
              <a:t>21/08/18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E9CFB3-504D-2A44-929C-A0F0739D6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1464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E9CFB3-504D-2A44-929C-A0F0739D616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2989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E9CFB3-504D-2A44-929C-A0F0739D616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9266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E9CFB3-504D-2A44-929C-A0F0739D616E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9266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E9CFB3-504D-2A44-929C-A0F0739D616E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5237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E9CFB3-504D-2A44-929C-A0F0739D616E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5237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E9CFB3-504D-2A44-929C-A0F0739D616E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5237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It is impossible to say how much plastic is in the sea.</a:t>
            </a:r>
            <a:r>
              <a:rPr lang="en-GB" baseline="0" dirty="0" smtClean="0"/>
              <a:t> We can only go from the data we have. This is collected during beach cleans so gives a good overview but is not absolute in terms of numbers of items or types of items. The graph shown is of data from Seaton beach only.</a:t>
            </a:r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E9CFB3-504D-2A44-929C-A0F0739D616E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4379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aseline="0" dirty="0" err="1" smtClean="0"/>
              <a:t>Microbeads</a:t>
            </a:r>
            <a:r>
              <a:rPr lang="en-GB" baseline="0" dirty="0" smtClean="0"/>
              <a:t> can be toxic in the water. They may be mistakenly eaten by filter feeders which can have a knock on effect in the food chain.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E9CFB3-504D-2A44-929C-A0F0739D616E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8161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aseline="0" dirty="0" smtClean="0"/>
              <a:t>Plastic bags can be ingested by seabirds including fulmars, dolphins and seals, they can be mistaken for jelly fish and they can also cause entanglement.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E9CFB3-504D-2A44-929C-A0F0739D616E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81615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aseline="0" dirty="0" smtClean="0"/>
              <a:t>Plastic bags can be ingested by seabirds including fulmars, dolphins and seals, they can be mistaken for jelly fish and they can also cause entanglement.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E9CFB3-504D-2A44-929C-A0F0739D616E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8161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Fishing nets can cause entanglement of sea birds including gannets</a:t>
            </a:r>
            <a:r>
              <a:rPr lang="en-GB" baseline="0" dirty="0" smtClean="0"/>
              <a:t>, marine mammals (seals and dolphins) and fish and crabs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E9CFB3-504D-2A44-929C-A0F0739D616E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8161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E9CFB3-504D-2A44-929C-A0F0739D616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38165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E9CFB3-504D-2A44-929C-A0F0739D616E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4379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E9CFB3-504D-2A44-929C-A0F0739D616E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92669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E9CFB3-504D-2A44-929C-A0F0739D616E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43798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E9CFB3-504D-2A44-929C-A0F0739D616E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4379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E9CFB3-504D-2A44-929C-A0F0739D616E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43798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E9CFB3-504D-2A44-929C-A0F0739D616E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43798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E9CFB3-504D-2A44-929C-A0F0739D616E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43798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E9CFB3-504D-2A44-929C-A0F0739D616E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43798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E9CFB3-504D-2A44-929C-A0F0739D616E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0830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E9CFB3-504D-2A44-929C-A0F0739D616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9266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E9CFB3-504D-2A44-929C-A0F0739D616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9266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E9CFB3-504D-2A44-929C-A0F0739D616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5959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smtClean="0">
                <a:solidFill>
                  <a:schemeClr val="accent5">
                    <a:lumMod val="50000"/>
                  </a:schemeClr>
                </a:solidFill>
              </a:rPr>
              <a:t>The seas are not a closed system. Currents in seas and oceans can carry objects around the world.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E9CFB3-504D-2A44-929C-A0F0739D616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4379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smtClean="0">
                <a:solidFill>
                  <a:schemeClr val="accent5">
                    <a:lumMod val="50000"/>
                  </a:schemeClr>
                </a:solidFill>
              </a:rPr>
              <a:t>The seas are not a closed system. Currents in seas and oceans can carry objects around the world.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E9CFB3-504D-2A44-929C-A0F0739D616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4379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E9CFB3-504D-2A44-929C-A0F0739D616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9266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E9CFB3-504D-2A44-929C-A0F0739D616E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9266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Lyme Bay PPT B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5660" y="5684303"/>
            <a:ext cx="8156084" cy="708996"/>
          </a:xfrm>
        </p:spPr>
        <p:txBody>
          <a:bodyPr/>
          <a:lstStyle>
            <a:lvl1pPr marL="0" indent="0" algn="ctr">
              <a:buNone/>
              <a:defRPr b="0" i="0">
                <a:solidFill>
                  <a:schemeClr val="bg1"/>
                </a:solidFill>
                <a:latin typeface="Chalkboard"/>
                <a:cs typeface="Chalkboard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35770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yme Bay PPT BG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0059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yme Bay PPT BG White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6551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107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3B301A-ED16-F344-8317-F95620460DCF}" type="datetimeFigureOut">
              <a:rPr lang="en-US" smtClean="0"/>
              <a:t>21/08/18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3E7A64-DA6A-D945-8C6A-8FDC022DC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009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4" Type="http://schemas.openxmlformats.org/officeDocument/2006/relationships/image" Target="../media/image5.emf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7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8.xml"/><Relationship Id="rId5" Type="http://schemas.openxmlformats.org/officeDocument/2006/relationships/image" Target="../media/image30.png"/><Relationship Id="rId1" Type="http://schemas.microsoft.com/office/2007/relationships/media" Target="../media/media2.mp4"/><Relationship Id="rId2" Type="http://schemas.openxmlformats.org/officeDocument/2006/relationships/video" Target="../media/media2.mp4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4" Type="http://schemas.openxmlformats.org/officeDocument/2006/relationships/image" Target="../media/image32.jpeg"/><Relationship Id="rId5" Type="http://schemas.openxmlformats.org/officeDocument/2006/relationships/image" Target="../media/image33.jpeg"/><Relationship Id="rId6" Type="http://schemas.openxmlformats.org/officeDocument/2006/relationships/image" Target="../media/image34.jpeg"/><Relationship Id="rId7" Type="http://schemas.openxmlformats.org/officeDocument/2006/relationships/image" Target="../media/image35.png"/><Relationship Id="rId8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_rels/slide1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4.png"/><Relationship Id="rId1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.emf"/><Relationship Id="rId4" Type="http://schemas.openxmlformats.org/officeDocument/2006/relationships/image" Target="../media/image37.jpeg"/><Relationship Id="rId5" Type="http://schemas.openxmlformats.org/officeDocument/2006/relationships/image" Target="../media/image38.png"/><Relationship Id="rId6" Type="http://schemas.openxmlformats.org/officeDocument/2006/relationships/image" Target="../media/image39.png"/><Relationship Id="rId7" Type="http://schemas.openxmlformats.org/officeDocument/2006/relationships/image" Target="../media/image40.jpg"/><Relationship Id="rId8" Type="http://schemas.openxmlformats.org/officeDocument/2006/relationships/image" Target="../media/image41.jpeg"/><Relationship Id="rId9" Type="http://schemas.openxmlformats.org/officeDocument/2006/relationships/image" Target="../media/image42.jpeg"/><Relationship Id="rId10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4" Type="http://schemas.openxmlformats.org/officeDocument/2006/relationships/image" Target="../media/image5.emf"/><Relationship Id="rId5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4" Type="http://schemas.openxmlformats.org/officeDocument/2006/relationships/image" Target="../media/image47.jpeg"/><Relationship Id="rId5" Type="http://schemas.openxmlformats.org/officeDocument/2006/relationships/image" Target="../media/image48.jpeg"/><Relationship Id="rId6" Type="http://schemas.openxmlformats.org/officeDocument/2006/relationships/image" Target="../media/image49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4" Type="http://schemas.openxmlformats.org/officeDocument/2006/relationships/image" Target="../media/image50.jpeg"/><Relationship Id="rId5" Type="http://schemas.openxmlformats.org/officeDocument/2006/relationships/image" Target="../media/image51.jpeg"/><Relationship Id="rId6" Type="http://schemas.openxmlformats.org/officeDocument/2006/relationships/image" Target="../media/image52.jpeg"/><Relationship Id="rId7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4" Type="http://schemas.openxmlformats.org/officeDocument/2006/relationships/image" Target="../media/image54.jpeg"/><Relationship Id="rId5" Type="http://schemas.openxmlformats.org/officeDocument/2006/relationships/image" Target="../media/image55.jpeg"/><Relationship Id="rId6" Type="http://schemas.openxmlformats.org/officeDocument/2006/relationships/image" Target="../media/image56.jpeg"/><Relationship Id="rId7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4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4" Type="http://schemas.openxmlformats.org/officeDocument/2006/relationships/image" Target="../media/image59.jpeg"/><Relationship Id="rId5" Type="http://schemas.openxmlformats.org/officeDocument/2006/relationships/image" Target="../media/image60.em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4" Type="http://schemas.openxmlformats.org/officeDocument/2006/relationships/image" Target="../media/image61.jpeg"/><Relationship Id="rId5" Type="http://schemas.openxmlformats.org/officeDocument/2006/relationships/image" Target="../media/image60.em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62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4" Type="http://schemas.openxmlformats.org/officeDocument/2006/relationships/image" Target="../media/image63.jpeg"/><Relationship Id="rId5" Type="http://schemas.openxmlformats.org/officeDocument/2006/relationships/image" Target="../media/image60.em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4" Type="http://schemas.openxmlformats.org/officeDocument/2006/relationships/image" Target="../media/image5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4" Type="http://schemas.openxmlformats.org/officeDocument/2006/relationships/image" Target="../media/image66.png"/><Relationship Id="rId1" Type="http://schemas.microsoft.com/office/2007/relationships/media" Target="../media/media3.mp4"/><Relationship Id="rId2" Type="http://schemas.openxmlformats.org/officeDocument/2006/relationships/video" Target="../media/media3.mp4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6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4" Type="http://schemas.openxmlformats.org/officeDocument/2006/relationships/image" Target="../media/image68.jpeg"/><Relationship Id="rId5" Type="http://schemas.openxmlformats.org/officeDocument/2006/relationships/image" Target="../media/image69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1.xml"/><Relationship Id="rId5" Type="http://schemas.openxmlformats.org/officeDocument/2006/relationships/image" Target="../media/image70.png"/><Relationship Id="rId1" Type="http://schemas.microsoft.com/office/2007/relationships/media" Target="../media/media4.mp4"/><Relationship Id="rId2" Type="http://schemas.openxmlformats.org/officeDocument/2006/relationships/video" Target="../media/media4.mp4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4" Type="http://schemas.openxmlformats.org/officeDocument/2006/relationships/chart" Target="../charts/chart1.xml"/><Relationship Id="rId5" Type="http://schemas.openxmlformats.org/officeDocument/2006/relationships/image" Target="../media/image71.png"/><Relationship Id="rId6" Type="http://schemas.openxmlformats.org/officeDocument/2006/relationships/image" Target="../media/image7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4" Type="http://schemas.openxmlformats.org/officeDocument/2006/relationships/image" Target="../media/image73.jpeg"/><Relationship Id="rId5" Type="http://schemas.openxmlformats.org/officeDocument/2006/relationships/image" Target="../media/image7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4" Type="http://schemas.openxmlformats.org/officeDocument/2006/relationships/image" Target="../media/image75.png"/><Relationship Id="rId5" Type="http://schemas.openxmlformats.org/officeDocument/2006/relationships/image" Target="../media/image76.png"/><Relationship Id="rId6" Type="http://schemas.openxmlformats.org/officeDocument/2006/relationships/image" Target="../media/image77.png"/><Relationship Id="rId7" Type="http://schemas.openxmlformats.org/officeDocument/2006/relationships/image" Target="../media/image78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4" Type="http://schemas.openxmlformats.org/officeDocument/2006/relationships/image" Target="../media/image79.png"/><Relationship Id="rId5" Type="http://schemas.openxmlformats.org/officeDocument/2006/relationships/image" Target="../media/image80.png"/><Relationship Id="rId6" Type="http://schemas.openxmlformats.org/officeDocument/2006/relationships/image" Target="../media/image81.png"/><Relationship Id="rId7" Type="http://schemas.openxmlformats.org/officeDocument/2006/relationships/image" Target="../media/image82.png"/><Relationship Id="rId8" Type="http://schemas.openxmlformats.org/officeDocument/2006/relationships/image" Target="../media/image83.png"/><Relationship Id="rId9" Type="http://schemas.openxmlformats.org/officeDocument/2006/relationships/image" Target="../media/image8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4" Type="http://schemas.openxmlformats.org/officeDocument/2006/relationships/image" Target="../media/image85.gif"/><Relationship Id="rId5" Type="http://schemas.openxmlformats.org/officeDocument/2006/relationships/image" Target="../media/image8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4" Type="http://schemas.openxmlformats.org/officeDocument/2006/relationships/image" Target="../media/image8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em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emf"/><Relationship Id="rId3" Type="http://schemas.openxmlformats.org/officeDocument/2006/relationships/image" Target="../media/image89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0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emf"/><Relationship Id="rId3" Type="http://schemas.openxmlformats.org/officeDocument/2006/relationships/image" Target="../media/image91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92.png"/><Relationship Id="rId1" Type="http://schemas.microsoft.com/office/2007/relationships/media" Target="../media/media5.mp4"/><Relationship Id="rId2" Type="http://schemas.openxmlformats.org/officeDocument/2006/relationships/video" Target="../media/media5.mp4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emf"/><Relationship Id="rId3" Type="http://schemas.openxmlformats.org/officeDocument/2006/relationships/image" Target="../media/image9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94.png"/><Relationship Id="rId1" Type="http://schemas.microsoft.com/office/2007/relationships/media" Target="../media/media6.mp4"/><Relationship Id="rId2" Type="http://schemas.openxmlformats.org/officeDocument/2006/relationships/video" Target="../media/media6.mp4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4" Type="http://schemas.openxmlformats.org/officeDocument/2006/relationships/image" Target="../media/image9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4" Type="http://schemas.openxmlformats.org/officeDocument/2006/relationships/image" Target="../media/image60.em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jpeg"/><Relationship Id="rId6" Type="http://schemas.openxmlformats.org/officeDocument/2006/relationships/image" Target="../media/image5.emf"/><Relationship Id="rId7" Type="http://schemas.openxmlformats.org/officeDocument/2006/relationships/image" Target="../media/image17.jpeg"/><Relationship Id="rId8" Type="http://schemas.openxmlformats.org/officeDocument/2006/relationships/image" Target="../media/image18.jpeg"/><Relationship Id="rId9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4.xml"/><Relationship Id="rId5" Type="http://schemas.openxmlformats.org/officeDocument/2006/relationships/image" Target="../media/image20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4" Type="http://schemas.openxmlformats.org/officeDocument/2006/relationships/image" Target="../media/image21.jpeg"/><Relationship Id="rId5" Type="http://schemas.openxmlformats.org/officeDocument/2006/relationships/image" Target="../media/image22.jpeg"/><Relationship Id="rId6" Type="http://schemas.openxmlformats.org/officeDocument/2006/relationships/image" Target="../media/image23.jpeg"/><Relationship Id="rId7" Type="http://schemas.openxmlformats.org/officeDocument/2006/relationships/image" Target="../media/image24.jpeg"/><Relationship Id="rId8" Type="http://schemas.openxmlformats.org/officeDocument/2006/relationships/image" Target="../media/image25.png"/><Relationship Id="rId9" Type="http://schemas.openxmlformats.org/officeDocument/2006/relationships/image" Target="../media/image26.png"/><Relationship Id="rId10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5660" y="5365229"/>
            <a:ext cx="8156084" cy="1179313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Calibri"/>
                <a:cs typeface="Calibri"/>
              </a:rPr>
              <a:t>A presentation about marine litter</a:t>
            </a:r>
            <a:br>
              <a:rPr lang="en-US" dirty="0" smtClean="0">
                <a:latin typeface="Calibri"/>
                <a:cs typeface="Calibri"/>
              </a:rPr>
            </a:br>
            <a:r>
              <a:rPr lang="en-US" dirty="0" smtClean="0">
                <a:latin typeface="Calibri"/>
                <a:cs typeface="Calibri"/>
              </a:rPr>
              <a:t>found in and around Lyme Bay Reserve</a:t>
            </a:r>
            <a:endParaRPr lang="en-US" dirty="0">
              <a:latin typeface="Calibri"/>
              <a:cs typeface="Calibri"/>
            </a:endParaRPr>
          </a:p>
        </p:txBody>
      </p:sp>
      <p:pic>
        <p:nvPicPr>
          <p:cNvPr id="5" name="Picture 4" descr="Lyme Bay Logo_CMYK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37708" y="1054764"/>
            <a:ext cx="3442627" cy="2341787"/>
          </a:xfrm>
          <a:prstGeom prst="rect">
            <a:avLst/>
          </a:prstGeom>
        </p:spPr>
      </p:pic>
      <p:sp>
        <p:nvSpPr>
          <p:cNvPr id="10" name="Subtitle 2"/>
          <p:cNvSpPr txBox="1">
            <a:spLocks/>
          </p:cNvSpPr>
          <p:nvPr/>
        </p:nvSpPr>
        <p:spPr>
          <a:xfrm>
            <a:off x="585660" y="3396695"/>
            <a:ext cx="8156084" cy="11793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b="0" i="0" kern="1200">
                <a:solidFill>
                  <a:schemeClr val="bg1"/>
                </a:solidFill>
                <a:latin typeface="Chalkboard"/>
                <a:ea typeface="+mn-ea"/>
                <a:cs typeface="Chalkboard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0" b="1" dirty="0" smtClean="0">
                <a:solidFill>
                  <a:schemeClr val="accent5">
                    <a:lumMod val="50000"/>
                  </a:schemeClr>
                </a:solidFill>
                <a:latin typeface="Calibri"/>
                <a:cs typeface="Calibri"/>
              </a:rPr>
              <a:t>Marine Litter</a:t>
            </a:r>
            <a:endParaRPr lang="en-US" sz="8000" b="1" dirty="0">
              <a:solidFill>
                <a:schemeClr val="accent5">
                  <a:lumMod val="50000"/>
                </a:schemeClr>
              </a:solidFill>
              <a:latin typeface="Calibri"/>
              <a:cs typeface="Calibri"/>
            </a:endParaRPr>
          </a:p>
        </p:txBody>
      </p:sp>
      <p:pic>
        <p:nvPicPr>
          <p:cNvPr id="6" name="Picture 5" descr="BMF Logo 2 Blue.ai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261470"/>
            <a:ext cx="2075988" cy="66488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00214">
            <a:off x="381000" y="3583773"/>
            <a:ext cx="1521751" cy="19844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013465">
            <a:off x="7165576" y="4207198"/>
            <a:ext cx="1875953" cy="13153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7624" y="1308893"/>
            <a:ext cx="1709379" cy="2810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5840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8215" y="193378"/>
            <a:ext cx="6230388" cy="638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933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585660" y="5724688"/>
            <a:ext cx="8156084" cy="708996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4000" dirty="0">
                <a:solidFill>
                  <a:srgbClr val="FFFFFF"/>
                </a:solidFill>
                <a:latin typeface="Calibri"/>
                <a:cs typeface="Calibri"/>
              </a:rPr>
              <a:t>Where does the marine litter go?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7163" y="160728"/>
            <a:ext cx="5582031" cy="5559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8465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playback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846711"/>
            <a:ext cx="9162736" cy="515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2971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3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58572" y="-9087896"/>
            <a:ext cx="10141675" cy="14234803"/>
          </a:xfrm>
          <a:prstGeom prst="rect">
            <a:avLst/>
          </a:prstGeom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0" y="5413240"/>
            <a:ext cx="9144000" cy="1389073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90000"/>
              </a:lnSpc>
              <a:buNone/>
            </a:pPr>
            <a:r>
              <a:rPr lang="en-US" sz="3500" b="1" dirty="0" smtClean="0">
                <a:solidFill>
                  <a:srgbClr val="FFFFFF"/>
                </a:solidFill>
                <a:latin typeface="Calibri"/>
                <a:cs typeface="Calibri"/>
              </a:rPr>
              <a:t>Did you know </a:t>
            </a:r>
            <a:r>
              <a:rPr lang="en-US" sz="3500" b="1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lang="en-US" sz="3500" b="1" dirty="0" smtClean="0">
                <a:solidFill>
                  <a:srgbClr val="FFFFFF"/>
                </a:solidFill>
                <a:latin typeface="Calibri"/>
                <a:cs typeface="Calibri"/>
              </a:rPr>
              <a:t>torm drains can carry</a:t>
            </a:r>
            <a:br>
              <a:rPr lang="en-US" sz="3500" b="1" dirty="0" smtClean="0">
                <a:solidFill>
                  <a:srgbClr val="FFFFFF"/>
                </a:solidFill>
                <a:latin typeface="Calibri"/>
                <a:cs typeface="Calibri"/>
              </a:rPr>
            </a:br>
            <a:r>
              <a:rPr lang="en-US" sz="3500" b="1" dirty="0" smtClean="0">
                <a:solidFill>
                  <a:srgbClr val="FFFFFF"/>
                </a:solidFill>
                <a:latin typeface="Calibri"/>
                <a:cs typeface="Calibri"/>
              </a:rPr>
              <a:t>litter all the way to Lyme Bay!</a:t>
            </a:r>
            <a:endParaRPr lang="en-GB" sz="3500" dirty="0" smtClean="0">
              <a:solidFill>
                <a:srgbClr val="FFFFFF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0946" y="1615617"/>
            <a:ext cx="2576780" cy="1728241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 cmpd="sng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Picture 14" descr="_DSC0178_0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7063" y="1353860"/>
            <a:ext cx="1661631" cy="132030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8694" y="3081644"/>
            <a:ext cx="2592361" cy="17284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 cmpd="sng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2" name="U-Turn Arrow 21"/>
          <p:cNvSpPr/>
          <p:nvPr/>
        </p:nvSpPr>
        <p:spPr>
          <a:xfrm>
            <a:off x="3584425" y="498821"/>
            <a:ext cx="863946" cy="855039"/>
          </a:xfrm>
          <a:prstGeom prst="uturn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57300">
            <a:off x="3019183" y="1057383"/>
            <a:ext cx="1303200" cy="592955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57300">
            <a:off x="4075491" y="3972358"/>
            <a:ext cx="999964" cy="454983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713132">
            <a:off x="3650906" y="4492615"/>
            <a:ext cx="999964" cy="454983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713132">
            <a:off x="2870576" y="4235106"/>
            <a:ext cx="999964" cy="454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8755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 txBox="1">
            <a:spLocks/>
          </p:cNvSpPr>
          <p:nvPr/>
        </p:nvSpPr>
        <p:spPr>
          <a:xfrm>
            <a:off x="0" y="5378524"/>
            <a:ext cx="9144000" cy="3381797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90000"/>
              </a:lnSpc>
              <a:buNone/>
            </a:pPr>
            <a:r>
              <a:rPr lang="en-US" sz="3500" b="1" dirty="0" smtClean="0">
                <a:solidFill>
                  <a:srgbClr val="FFFFFF"/>
                </a:solidFill>
                <a:latin typeface="Calibri"/>
                <a:cs typeface="Calibri"/>
              </a:rPr>
              <a:t>Look what fishermen in Lyme Bay</a:t>
            </a:r>
            <a:br>
              <a:rPr lang="en-US" sz="3500" b="1" dirty="0" smtClean="0">
                <a:solidFill>
                  <a:srgbClr val="FFFFFF"/>
                </a:solidFill>
                <a:latin typeface="Calibri"/>
                <a:cs typeface="Calibri"/>
              </a:rPr>
            </a:br>
            <a:r>
              <a:rPr lang="en-US" sz="3500" b="1" dirty="0" smtClean="0">
                <a:solidFill>
                  <a:srgbClr val="FFFFFF"/>
                </a:solidFill>
                <a:latin typeface="Calibri"/>
                <a:cs typeface="Calibri"/>
              </a:rPr>
              <a:t>have caught whilst out fishing…</a:t>
            </a:r>
            <a:endParaRPr lang="en-GB" sz="3500" dirty="0" smtClean="0">
              <a:solidFill>
                <a:srgbClr val="FFFFFF"/>
              </a:solidFill>
            </a:endParaRPr>
          </a:p>
        </p:txBody>
      </p:sp>
      <p:pic>
        <p:nvPicPr>
          <p:cNvPr id="9" name="Picture 8" descr="BMF Logo 2 Blue.ai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261470"/>
            <a:ext cx="2075988" cy="66488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1846" y="450363"/>
            <a:ext cx="3145607" cy="2340774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 cmpd="sng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5311846" y="450363"/>
            <a:ext cx="18972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  <a:cs typeface="Calibri"/>
              </a:rPr>
              <a:t>Party balloons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8916" y="727128"/>
            <a:ext cx="1373094" cy="2257232"/>
          </a:xfrm>
          <a:prstGeom prst="rect">
            <a:avLst/>
          </a:prstGeom>
        </p:spPr>
      </p:pic>
      <p:pic>
        <p:nvPicPr>
          <p:cNvPr id="2" name="Picture 1" descr="Balloon Green.psd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0906" y="-26138"/>
            <a:ext cx="1373094" cy="235716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1113490"/>
            <a:ext cx="3874547" cy="2173377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 cmpd="sng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381000" y="2929227"/>
            <a:ext cx="18972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cs typeface="Calibri"/>
              </a:rPr>
              <a:t>Shopping trolley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2015" y="2929228"/>
            <a:ext cx="3511160" cy="2340774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 cmpd="sng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TextBox 12"/>
          <p:cNvSpPr txBox="1"/>
          <p:nvPr/>
        </p:nvSpPr>
        <p:spPr>
          <a:xfrm>
            <a:off x="5462015" y="2935998"/>
            <a:ext cx="18972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  <a:cs typeface="Calibri"/>
              </a:rPr>
              <a:t>Car tyre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526" y="2929227"/>
            <a:ext cx="3121032" cy="2340774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 cmpd="sng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TextBox 14"/>
          <p:cNvSpPr txBox="1"/>
          <p:nvPr/>
        </p:nvSpPr>
        <p:spPr>
          <a:xfrm>
            <a:off x="3967485" y="4887600"/>
            <a:ext cx="13443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  <a:cs typeface="Calibri"/>
              </a:rPr>
              <a:t>Plastic bags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" name="Picture 2" descr="Buket.psd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440304" y="4209360"/>
            <a:ext cx="1151108" cy="116916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5845" y="626823"/>
            <a:ext cx="1579404" cy="110744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546" y="3286867"/>
            <a:ext cx="1761673" cy="1909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3008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oat_Extracted.psd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5691" y="1530164"/>
            <a:ext cx="9929931" cy="6628398"/>
          </a:xfrm>
          <a:prstGeom prst="rect">
            <a:avLst/>
          </a:prstGeom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381000" y="1191974"/>
            <a:ext cx="5540320" cy="152406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70000"/>
              </a:lnSpc>
              <a:buNone/>
            </a:pPr>
            <a:r>
              <a:rPr lang="en-US" sz="3000" b="1" dirty="0" smtClean="0">
                <a:solidFill>
                  <a:srgbClr val="FF6600"/>
                </a:solidFill>
                <a:latin typeface="Calibri"/>
                <a:cs typeface="Calibri"/>
              </a:rPr>
              <a:t>Lyme Bay fishermen</a:t>
            </a:r>
          </a:p>
          <a:p>
            <a:pPr marL="0" indent="0">
              <a:lnSpc>
                <a:spcPct val="70000"/>
              </a:lnSpc>
              <a:buNone/>
            </a:pPr>
            <a:r>
              <a:rPr lang="en-US" sz="3000" b="1" dirty="0" smtClean="0">
                <a:solidFill>
                  <a:srgbClr val="FF6600"/>
                </a:solidFill>
                <a:latin typeface="Calibri"/>
                <a:cs typeface="Calibri"/>
              </a:rPr>
              <a:t>are helping reduce</a:t>
            </a:r>
          </a:p>
          <a:p>
            <a:pPr marL="0" indent="0">
              <a:lnSpc>
                <a:spcPct val="70000"/>
              </a:lnSpc>
              <a:buNone/>
            </a:pPr>
            <a:r>
              <a:rPr lang="en-US" sz="3000" b="1" dirty="0" smtClean="0">
                <a:solidFill>
                  <a:srgbClr val="FF6600"/>
                </a:solidFill>
                <a:latin typeface="Calibri"/>
                <a:cs typeface="Calibri"/>
              </a:rPr>
              <a:t>marine litter by</a:t>
            </a:r>
          </a:p>
          <a:p>
            <a:pPr marL="0" indent="0">
              <a:lnSpc>
                <a:spcPct val="70000"/>
              </a:lnSpc>
              <a:buNone/>
            </a:pPr>
            <a:r>
              <a:rPr lang="en-US" sz="3000" b="1" dirty="0">
                <a:solidFill>
                  <a:srgbClr val="FF6600"/>
                </a:solidFill>
                <a:latin typeface="Calibri"/>
                <a:cs typeface="Calibri"/>
              </a:rPr>
              <a:t>c</a:t>
            </a:r>
            <a:r>
              <a:rPr lang="en-US" sz="3000" b="1" dirty="0" smtClean="0">
                <a:solidFill>
                  <a:srgbClr val="FF6600"/>
                </a:solidFill>
                <a:latin typeface="Calibri"/>
                <a:cs typeface="Calibri"/>
              </a:rPr>
              <a:t>atching it and</a:t>
            </a:r>
          </a:p>
          <a:p>
            <a:pPr marL="0" indent="0">
              <a:lnSpc>
                <a:spcPct val="70000"/>
              </a:lnSpc>
              <a:buNone/>
            </a:pPr>
            <a:r>
              <a:rPr lang="en-US" sz="3000" b="1" dirty="0" smtClean="0">
                <a:solidFill>
                  <a:srgbClr val="FF6600"/>
                </a:solidFill>
                <a:latin typeface="Calibri"/>
                <a:cs typeface="Calibri"/>
              </a:rPr>
              <a:t>bringing it to</a:t>
            </a:r>
          </a:p>
          <a:p>
            <a:pPr marL="0" indent="0">
              <a:lnSpc>
                <a:spcPct val="70000"/>
              </a:lnSpc>
              <a:buNone/>
            </a:pPr>
            <a:r>
              <a:rPr lang="en-US" sz="3000" b="1" dirty="0" smtClean="0">
                <a:solidFill>
                  <a:srgbClr val="FF6600"/>
                </a:solidFill>
                <a:latin typeface="Calibri"/>
                <a:cs typeface="Calibri"/>
              </a:rPr>
              <a:t>shore. </a:t>
            </a:r>
            <a:endParaRPr lang="en-US" sz="3000" b="1" dirty="0">
              <a:solidFill>
                <a:srgbClr val="FF6600"/>
              </a:solidFill>
              <a:latin typeface="Calibri"/>
              <a:cs typeface="Calibri"/>
            </a:endParaRPr>
          </a:p>
        </p:txBody>
      </p:sp>
      <p:pic>
        <p:nvPicPr>
          <p:cNvPr id="9" name="Picture 8" descr="BMF Logo 2 Blue.ai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261470"/>
            <a:ext cx="2075988" cy="664882"/>
          </a:xfrm>
          <a:prstGeom prst="rect">
            <a:avLst/>
          </a:prstGeom>
        </p:spPr>
      </p:pic>
      <p:pic>
        <p:nvPicPr>
          <p:cNvPr id="7" name="Picture 6" descr="Lyme Bay Logo_CMYK.eps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54880" y="199134"/>
            <a:ext cx="1956727" cy="1331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6084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601" y="5356413"/>
            <a:ext cx="8156084" cy="1501587"/>
          </a:xfrm>
        </p:spPr>
        <p:txBody>
          <a:bodyPr>
            <a:normAutofit/>
          </a:bodyPr>
          <a:lstStyle/>
          <a:p>
            <a:r>
              <a:rPr lang="en-GB" dirty="0" smtClean="0">
                <a:latin typeface="Calibri"/>
                <a:cs typeface="Calibri"/>
              </a:rPr>
              <a:t>Some </a:t>
            </a:r>
            <a:r>
              <a:rPr lang="en-GB" dirty="0">
                <a:latin typeface="Calibri"/>
                <a:cs typeface="Calibri"/>
              </a:rPr>
              <a:t>of our best-loved marine wildlife is under threat from the waste and litter in our </a:t>
            </a:r>
            <a:r>
              <a:rPr lang="en-GB" dirty="0" smtClean="0">
                <a:latin typeface="Calibri"/>
                <a:cs typeface="Calibri"/>
              </a:rPr>
              <a:t>seas</a:t>
            </a:r>
            <a:endParaRPr lang="en-GB" dirty="0">
              <a:latin typeface="Calibri"/>
              <a:cs typeface="Calibri"/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435756" y="1082135"/>
            <a:ext cx="4368622" cy="1186289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None/>
            </a:pPr>
            <a:r>
              <a:rPr lang="en-US" sz="3500" b="1" dirty="0" smtClean="0">
                <a:solidFill>
                  <a:srgbClr val="FF6600"/>
                </a:solidFill>
                <a:latin typeface="Calibri"/>
                <a:cs typeface="Calibri"/>
              </a:rPr>
              <a:t>Why is marine</a:t>
            </a:r>
            <a:br>
              <a:rPr lang="en-US" sz="3500" b="1" dirty="0" smtClean="0">
                <a:solidFill>
                  <a:srgbClr val="FF6600"/>
                </a:solidFill>
                <a:latin typeface="Calibri"/>
                <a:cs typeface="Calibri"/>
              </a:rPr>
            </a:br>
            <a:r>
              <a:rPr lang="en-US" sz="3500" b="1" dirty="0" smtClean="0">
                <a:solidFill>
                  <a:srgbClr val="FF6600"/>
                </a:solidFill>
                <a:latin typeface="Calibri"/>
                <a:cs typeface="Calibri"/>
              </a:rPr>
              <a:t>litter bad?</a:t>
            </a:r>
            <a:endParaRPr lang="en-US" sz="3500" dirty="0" smtClean="0">
              <a:solidFill>
                <a:srgbClr val="FF6600"/>
              </a:solidFill>
              <a:latin typeface="Calibri"/>
              <a:cs typeface="Calibri"/>
            </a:endParaRPr>
          </a:p>
        </p:txBody>
      </p:sp>
      <p:pic>
        <p:nvPicPr>
          <p:cNvPr id="9" name="Picture 8" descr="BMF Logo 2 Blue.ai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261470"/>
            <a:ext cx="2075988" cy="66488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755" y="2276487"/>
            <a:ext cx="3752422" cy="2485370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 cmpd="sng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TextBox 11"/>
          <p:cNvSpPr txBox="1"/>
          <p:nvPr/>
        </p:nvSpPr>
        <p:spPr>
          <a:xfrm>
            <a:off x="435755" y="2284542"/>
            <a:ext cx="2826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  <a:cs typeface="Calibri"/>
              </a:rPr>
              <a:t>Damaging to tourism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8091" y="278351"/>
            <a:ext cx="3603285" cy="2402191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 cmpd="sng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5255742" y="280021"/>
            <a:ext cx="3595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  <a:cs typeface="Calibri"/>
              </a:rPr>
              <a:t>Getting caught up in marine litter 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2149" y="2405623"/>
            <a:ext cx="3928295" cy="26195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 cmpd="sng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TextBox 13"/>
          <p:cNvSpPr txBox="1"/>
          <p:nvPr/>
        </p:nvSpPr>
        <p:spPr>
          <a:xfrm>
            <a:off x="4602150" y="2412885"/>
            <a:ext cx="37164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  <a:cs typeface="Calibri"/>
              </a:rPr>
              <a:t>Marine mammals eating marine litter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6795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 txBox="1">
            <a:spLocks/>
          </p:cNvSpPr>
          <p:nvPr/>
        </p:nvSpPr>
        <p:spPr>
          <a:xfrm>
            <a:off x="4254020" y="261470"/>
            <a:ext cx="4590531" cy="1626437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4800" b="1" dirty="0" smtClean="0">
                <a:solidFill>
                  <a:srgbClr val="FF6600"/>
                </a:solidFill>
                <a:latin typeface="Calibri"/>
                <a:cs typeface="Calibri"/>
              </a:rPr>
              <a:t>How long</a:t>
            </a:r>
            <a:br>
              <a:rPr lang="en-US" sz="4800" b="1" dirty="0" smtClean="0">
                <a:solidFill>
                  <a:srgbClr val="FF6600"/>
                </a:solidFill>
                <a:latin typeface="Calibri"/>
                <a:cs typeface="Calibri"/>
              </a:rPr>
            </a:br>
            <a:r>
              <a:rPr lang="en-US" sz="4800" b="1" dirty="0" smtClean="0">
                <a:solidFill>
                  <a:srgbClr val="FF6600"/>
                </a:solidFill>
                <a:latin typeface="Calibri"/>
                <a:cs typeface="Calibri"/>
              </a:rPr>
              <a:t>does litter last?</a:t>
            </a:r>
            <a:endParaRPr lang="en-US" sz="4800" dirty="0" smtClean="0">
              <a:solidFill>
                <a:srgbClr val="FF6600"/>
              </a:solidFill>
              <a:latin typeface="Calibri"/>
              <a:cs typeface="Calibri"/>
            </a:endParaRPr>
          </a:p>
        </p:txBody>
      </p:sp>
      <p:pic>
        <p:nvPicPr>
          <p:cNvPr id="9" name="Picture 8" descr="BMF Logo 2 Blue.ai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261470"/>
            <a:ext cx="2075988" cy="66488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2006751"/>
            <a:ext cx="2439281" cy="1626187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 cmpd="sng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Subtitle 2"/>
          <p:cNvSpPr txBox="1">
            <a:spLocks/>
          </p:cNvSpPr>
          <p:nvPr/>
        </p:nvSpPr>
        <p:spPr>
          <a:xfrm>
            <a:off x="327396" y="1233627"/>
            <a:ext cx="6274746" cy="65428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buNone/>
            </a:pPr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Calibri"/>
                <a:cs typeface="Calibri"/>
              </a:rPr>
              <a:t>Fishing line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Calibri"/>
                <a:cs typeface="Calibri"/>
              </a:rPr>
              <a:t>600 years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6572" y="2771594"/>
            <a:ext cx="2296917" cy="1722687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 cmpd="sng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7849" y="3479425"/>
            <a:ext cx="2029711" cy="2029711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 cmpd="sng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1715" y="4753454"/>
            <a:ext cx="2592836" cy="1725413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 cmpd="sng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0" name="Subtitle 2"/>
          <p:cNvSpPr txBox="1">
            <a:spLocks/>
          </p:cNvSpPr>
          <p:nvPr/>
        </p:nvSpPr>
        <p:spPr>
          <a:xfrm>
            <a:off x="4942608" y="2668336"/>
            <a:ext cx="6274746" cy="65428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buNone/>
            </a:pPr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Calibri"/>
                <a:cs typeface="Calibri"/>
              </a:rPr>
              <a:t>Plastic drink holder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Calibri"/>
                <a:cs typeface="Calibri"/>
              </a:rPr>
              <a:t>400 years</a:t>
            </a:r>
          </a:p>
        </p:txBody>
      </p:sp>
      <p:sp>
        <p:nvSpPr>
          <p:cNvPr id="21" name="Subtitle 2"/>
          <p:cNvSpPr txBox="1">
            <a:spLocks/>
          </p:cNvSpPr>
          <p:nvPr/>
        </p:nvSpPr>
        <p:spPr>
          <a:xfrm>
            <a:off x="2901301" y="1990683"/>
            <a:ext cx="6274746" cy="65428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buNone/>
            </a:pPr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Calibri"/>
                <a:cs typeface="Calibri"/>
              </a:rPr>
              <a:t>Plastic bottles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Calibri"/>
                <a:cs typeface="Calibri"/>
              </a:rPr>
              <a:t>450 years</a:t>
            </a:r>
          </a:p>
        </p:txBody>
      </p:sp>
      <p:sp>
        <p:nvSpPr>
          <p:cNvPr id="22" name="Subtitle 2"/>
          <p:cNvSpPr txBox="1">
            <a:spLocks/>
          </p:cNvSpPr>
          <p:nvPr/>
        </p:nvSpPr>
        <p:spPr>
          <a:xfrm>
            <a:off x="6570978" y="3954088"/>
            <a:ext cx="6274746" cy="65428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buNone/>
            </a:pPr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Calibri"/>
                <a:cs typeface="Calibri"/>
              </a:rPr>
              <a:t>Aluminum cans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Calibri"/>
                <a:cs typeface="Calibri"/>
              </a:rPr>
              <a:t>200 years</a:t>
            </a:r>
          </a:p>
        </p:txBody>
      </p:sp>
    </p:spTree>
    <p:extLst>
      <p:ext uri="{BB962C8B-B14F-4D97-AF65-F5344CB8AC3E}">
        <p14:creationId xmlns:p14="http://schemas.microsoft.com/office/powerpoint/2010/main" val="3152737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 txBox="1">
            <a:spLocks/>
          </p:cNvSpPr>
          <p:nvPr/>
        </p:nvSpPr>
        <p:spPr>
          <a:xfrm>
            <a:off x="4254020" y="261470"/>
            <a:ext cx="4590531" cy="247896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4800" b="1" dirty="0" smtClean="0">
                <a:solidFill>
                  <a:srgbClr val="FF6600"/>
                </a:solidFill>
                <a:latin typeface="Calibri"/>
                <a:cs typeface="Calibri"/>
              </a:rPr>
              <a:t>How long</a:t>
            </a:r>
            <a:br>
              <a:rPr lang="en-US" sz="4800" b="1" dirty="0" smtClean="0">
                <a:solidFill>
                  <a:srgbClr val="FF6600"/>
                </a:solidFill>
                <a:latin typeface="Calibri"/>
                <a:cs typeface="Calibri"/>
              </a:rPr>
            </a:br>
            <a:r>
              <a:rPr lang="en-US" sz="4800" b="1" dirty="0" smtClean="0">
                <a:solidFill>
                  <a:srgbClr val="FF6600"/>
                </a:solidFill>
                <a:latin typeface="Calibri"/>
                <a:cs typeface="Calibri"/>
              </a:rPr>
              <a:t>does litter last?</a:t>
            </a:r>
            <a:endParaRPr lang="en-US" sz="4800" dirty="0" smtClean="0">
              <a:solidFill>
                <a:srgbClr val="FF6600"/>
              </a:solidFill>
              <a:latin typeface="Calibri"/>
              <a:cs typeface="Calibri"/>
            </a:endParaRPr>
          </a:p>
        </p:txBody>
      </p:sp>
      <p:pic>
        <p:nvPicPr>
          <p:cNvPr id="9" name="Picture 8" descr="BMF Logo 2 Blue.ai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261470"/>
            <a:ext cx="2075988" cy="66488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2008229"/>
            <a:ext cx="2439281" cy="16232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 cmpd="sng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Subtitle 2"/>
          <p:cNvSpPr txBox="1">
            <a:spLocks/>
          </p:cNvSpPr>
          <p:nvPr/>
        </p:nvSpPr>
        <p:spPr>
          <a:xfrm>
            <a:off x="358560" y="1233627"/>
            <a:ext cx="6274746" cy="65428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buNone/>
            </a:pPr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Calibri"/>
                <a:cs typeface="Calibri"/>
              </a:rPr>
              <a:t>Polystyrene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US" sz="2400" dirty="0">
                <a:solidFill>
                  <a:schemeClr val="accent5">
                    <a:lumMod val="50000"/>
                  </a:schemeClr>
                </a:solidFill>
                <a:latin typeface="Calibri"/>
                <a:cs typeface="Calibri"/>
              </a:rPr>
              <a:t>5</a:t>
            </a:r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Calibri"/>
                <a:cs typeface="Calibri"/>
              </a:rPr>
              <a:t>0 years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6572" y="2955526"/>
            <a:ext cx="2296917" cy="1354822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 cmpd="sng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7849" y="3733139"/>
            <a:ext cx="2029711" cy="1522283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 cmpd="sng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1715" y="4772090"/>
            <a:ext cx="2592836" cy="1688141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 cmpd="sng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0" name="Subtitle 2"/>
          <p:cNvSpPr txBox="1">
            <a:spLocks/>
          </p:cNvSpPr>
          <p:nvPr/>
        </p:nvSpPr>
        <p:spPr>
          <a:xfrm>
            <a:off x="6547605" y="3983208"/>
            <a:ext cx="6274746" cy="65428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buNone/>
            </a:pPr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Calibri"/>
                <a:cs typeface="Calibri"/>
              </a:rPr>
              <a:t>Wax cartons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Calibri"/>
                <a:cs typeface="Calibri"/>
              </a:rPr>
              <a:t>3 months</a:t>
            </a:r>
          </a:p>
        </p:txBody>
      </p:sp>
      <p:sp>
        <p:nvSpPr>
          <p:cNvPr id="21" name="Subtitle 2"/>
          <p:cNvSpPr txBox="1">
            <a:spLocks/>
          </p:cNvSpPr>
          <p:nvPr/>
        </p:nvSpPr>
        <p:spPr>
          <a:xfrm>
            <a:off x="4880277" y="2955526"/>
            <a:ext cx="6274746" cy="65428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buNone/>
            </a:pPr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Calibri"/>
                <a:cs typeface="Calibri"/>
              </a:rPr>
              <a:t>Plastic bags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US" sz="2400" dirty="0">
                <a:solidFill>
                  <a:schemeClr val="accent5">
                    <a:lumMod val="50000"/>
                  </a:schemeClr>
                </a:solidFill>
                <a:latin typeface="Calibri"/>
                <a:cs typeface="Calibri"/>
              </a:rPr>
              <a:t>1</a:t>
            </a:r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Calibri"/>
                <a:cs typeface="Calibri"/>
              </a:rPr>
              <a:t>0 – 20 years</a:t>
            </a:r>
          </a:p>
        </p:txBody>
      </p:sp>
      <p:sp>
        <p:nvSpPr>
          <p:cNvPr id="13" name="Subtitle 2"/>
          <p:cNvSpPr txBox="1">
            <a:spLocks/>
          </p:cNvSpPr>
          <p:nvPr/>
        </p:nvSpPr>
        <p:spPr>
          <a:xfrm>
            <a:off x="2932466" y="2135645"/>
            <a:ext cx="6274746" cy="65428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buNone/>
            </a:pPr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Calibri"/>
                <a:cs typeface="Calibri"/>
              </a:rPr>
              <a:t>Foam fishing buoy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Calibri"/>
                <a:cs typeface="Calibri"/>
              </a:rPr>
              <a:t>50 years</a:t>
            </a:r>
          </a:p>
        </p:txBody>
      </p:sp>
    </p:spTree>
    <p:extLst>
      <p:ext uri="{BB962C8B-B14F-4D97-AF65-F5344CB8AC3E}">
        <p14:creationId xmlns:p14="http://schemas.microsoft.com/office/powerpoint/2010/main" val="3878943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 txBox="1">
            <a:spLocks/>
          </p:cNvSpPr>
          <p:nvPr/>
        </p:nvSpPr>
        <p:spPr>
          <a:xfrm>
            <a:off x="392077" y="1033127"/>
            <a:ext cx="8751923" cy="67313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None/>
            </a:pPr>
            <a:r>
              <a:rPr lang="en-US" sz="3600" b="1" dirty="0" smtClean="0">
                <a:solidFill>
                  <a:srgbClr val="FF6600"/>
                </a:solidFill>
                <a:latin typeface="Calibri"/>
                <a:cs typeface="Calibri"/>
              </a:rPr>
              <a:t>How much plastic litter is around Lyme Bay?</a:t>
            </a:r>
            <a:endParaRPr lang="en-US" sz="3600" dirty="0" smtClean="0">
              <a:solidFill>
                <a:srgbClr val="FF6600"/>
              </a:solidFill>
              <a:latin typeface="Calibri"/>
              <a:cs typeface="Calibri"/>
            </a:endParaRPr>
          </a:p>
        </p:txBody>
      </p:sp>
      <p:pic>
        <p:nvPicPr>
          <p:cNvPr id="9" name="Picture 8" descr="BMF Logo 2 Blue.ai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261470"/>
            <a:ext cx="2075988" cy="66488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7979" y="1912702"/>
            <a:ext cx="7436556" cy="403742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6158908"/>
            <a:ext cx="914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Data provided by the Marine Conservation Society – Seaton Beach Cleans 2006-2015</a:t>
            </a:r>
          </a:p>
        </p:txBody>
      </p:sp>
    </p:spTree>
    <p:extLst>
      <p:ext uri="{BB962C8B-B14F-4D97-AF65-F5344CB8AC3E}">
        <p14:creationId xmlns:p14="http://schemas.microsoft.com/office/powerpoint/2010/main" val="12839487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9050" y="0"/>
            <a:ext cx="9163048" cy="6907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0644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 txBox="1">
            <a:spLocks/>
          </p:cNvSpPr>
          <p:nvPr/>
        </p:nvSpPr>
        <p:spPr>
          <a:xfrm>
            <a:off x="381000" y="1151299"/>
            <a:ext cx="5954059" cy="3288757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buNone/>
            </a:pPr>
            <a:r>
              <a:rPr lang="en-US" sz="3500" b="1" dirty="0" smtClean="0">
                <a:solidFill>
                  <a:srgbClr val="FF6600"/>
                </a:solidFill>
                <a:latin typeface="Calibri"/>
                <a:cs typeface="Calibri"/>
              </a:rPr>
              <a:t>How might some of</a:t>
            </a:r>
            <a:br>
              <a:rPr lang="en-US" sz="3500" b="1" dirty="0" smtClean="0">
                <a:solidFill>
                  <a:srgbClr val="FF6600"/>
                </a:solidFill>
                <a:latin typeface="Calibri"/>
                <a:cs typeface="Calibri"/>
              </a:rPr>
            </a:br>
            <a:r>
              <a:rPr lang="en-US" sz="3500" b="1" dirty="0" smtClean="0">
                <a:solidFill>
                  <a:srgbClr val="FF6600"/>
                </a:solidFill>
                <a:latin typeface="Calibri"/>
                <a:cs typeface="Calibri"/>
              </a:rPr>
              <a:t>these items affect the</a:t>
            </a:r>
            <a:br>
              <a:rPr lang="en-US" sz="3500" b="1" dirty="0" smtClean="0">
                <a:solidFill>
                  <a:srgbClr val="FF6600"/>
                </a:solidFill>
                <a:latin typeface="Calibri"/>
                <a:cs typeface="Calibri"/>
              </a:rPr>
            </a:br>
            <a:r>
              <a:rPr lang="en-US" sz="3500" b="1" dirty="0" smtClean="0">
                <a:solidFill>
                  <a:srgbClr val="FF6600"/>
                </a:solidFill>
                <a:latin typeface="Calibri"/>
                <a:cs typeface="Calibri"/>
              </a:rPr>
              <a:t>marine environment?</a:t>
            </a:r>
            <a:endParaRPr lang="en-US" sz="3500" dirty="0" smtClean="0">
              <a:solidFill>
                <a:srgbClr val="FF6600"/>
              </a:solidFill>
              <a:latin typeface="Calibri"/>
              <a:cs typeface="Calibri"/>
            </a:endParaRPr>
          </a:p>
        </p:txBody>
      </p:sp>
      <p:pic>
        <p:nvPicPr>
          <p:cNvPr id="9" name="Picture 8" descr="BMF Logo 2 Blue.ai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261470"/>
            <a:ext cx="2075988" cy="66488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0761" y="2823150"/>
            <a:ext cx="4252165" cy="28347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 cmpd="sng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81000" y="2823150"/>
            <a:ext cx="3947546" cy="2139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dirty="0" err="1">
                <a:solidFill>
                  <a:srgbClr val="215968"/>
                </a:solidFill>
                <a:cs typeface="Calibri"/>
              </a:rPr>
              <a:t>Microbeads</a:t>
            </a:r>
            <a:endParaRPr lang="en-US" sz="2500" b="1" dirty="0">
              <a:solidFill>
                <a:srgbClr val="215968"/>
              </a:solidFill>
            </a:endParaRPr>
          </a:p>
          <a:p>
            <a:endParaRPr lang="en-GB" dirty="0" smtClean="0">
              <a:solidFill>
                <a:srgbClr val="215968"/>
              </a:solidFill>
            </a:endParaRPr>
          </a:p>
          <a:p>
            <a:r>
              <a:rPr lang="en-GB" dirty="0" err="1" smtClean="0">
                <a:solidFill>
                  <a:srgbClr val="215968"/>
                </a:solidFill>
              </a:rPr>
              <a:t>Microbeads</a:t>
            </a:r>
            <a:r>
              <a:rPr lang="en-GB" dirty="0" smtClean="0">
                <a:solidFill>
                  <a:srgbClr val="215968"/>
                </a:solidFill>
              </a:rPr>
              <a:t> </a:t>
            </a:r>
            <a:r>
              <a:rPr lang="en-GB" dirty="0">
                <a:solidFill>
                  <a:srgbClr val="215968"/>
                </a:solidFill>
              </a:rPr>
              <a:t>can be toxic in the water. They may be mistakenly eaten by filter feeders which can have a knock on effect in the food chain.</a:t>
            </a:r>
          </a:p>
          <a:p>
            <a:endParaRPr lang="en-US" dirty="0">
              <a:solidFill>
                <a:srgbClr val="215968"/>
              </a:solidFill>
            </a:endParaRPr>
          </a:p>
        </p:txBody>
      </p:sp>
      <p:pic>
        <p:nvPicPr>
          <p:cNvPr id="7" name="Picture 6" descr="Think Icon.ai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9918" y="86689"/>
            <a:ext cx="2300366" cy="2300366"/>
          </a:xfrm>
          <a:prstGeom prst="rect">
            <a:avLst/>
          </a:prstGeom>
        </p:spPr>
      </p:pic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473601" y="5455874"/>
            <a:ext cx="8156084" cy="1501587"/>
          </a:xfrm>
        </p:spPr>
        <p:txBody>
          <a:bodyPr>
            <a:normAutofit/>
          </a:bodyPr>
          <a:lstStyle/>
          <a:p>
            <a:pPr algn="l">
              <a:lnSpc>
                <a:spcPct val="90000"/>
              </a:lnSpc>
            </a:pPr>
            <a:r>
              <a:rPr lang="en-GB" dirty="0" smtClean="0">
                <a:latin typeface="Calibri"/>
                <a:cs typeface="Calibri"/>
              </a:rPr>
              <a:t>These are</a:t>
            </a:r>
            <a:br>
              <a:rPr lang="en-GB" dirty="0" smtClean="0">
                <a:latin typeface="Calibri"/>
                <a:cs typeface="Calibri"/>
              </a:rPr>
            </a:br>
            <a:r>
              <a:rPr lang="en-GB" dirty="0" smtClean="0">
                <a:latin typeface="Calibri"/>
                <a:cs typeface="Calibri"/>
              </a:rPr>
              <a:t>now banded!</a:t>
            </a:r>
            <a:endParaRPr lang="en-GB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528814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MF Logo 2 Blue.ai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261470"/>
            <a:ext cx="2075988" cy="66488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0761" y="2823150"/>
            <a:ext cx="4274256" cy="3205693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 cmpd="sng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Subtitle 2"/>
          <p:cNvSpPr txBox="1">
            <a:spLocks/>
          </p:cNvSpPr>
          <p:nvPr/>
        </p:nvSpPr>
        <p:spPr>
          <a:xfrm>
            <a:off x="381000" y="1151299"/>
            <a:ext cx="5954059" cy="3288757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buNone/>
            </a:pPr>
            <a:r>
              <a:rPr lang="en-US" sz="3500" b="1" dirty="0" smtClean="0">
                <a:solidFill>
                  <a:srgbClr val="FF6600"/>
                </a:solidFill>
                <a:latin typeface="Calibri"/>
                <a:cs typeface="Calibri"/>
              </a:rPr>
              <a:t>How might some of</a:t>
            </a:r>
            <a:br>
              <a:rPr lang="en-US" sz="3500" b="1" dirty="0" smtClean="0">
                <a:solidFill>
                  <a:srgbClr val="FF6600"/>
                </a:solidFill>
                <a:latin typeface="Calibri"/>
                <a:cs typeface="Calibri"/>
              </a:rPr>
            </a:br>
            <a:r>
              <a:rPr lang="en-US" sz="3500" b="1" dirty="0" smtClean="0">
                <a:solidFill>
                  <a:srgbClr val="FF6600"/>
                </a:solidFill>
                <a:latin typeface="Calibri"/>
                <a:cs typeface="Calibri"/>
              </a:rPr>
              <a:t>these items affect the</a:t>
            </a:r>
            <a:br>
              <a:rPr lang="en-US" sz="3500" b="1" dirty="0" smtClean="0">
                <a:solidFill>
                  <a:srgbClr val="FF6600"/>
                </a:solidFill>
                <a:latin typeface="Calibri"/>
                <a:cs typeface="Calibri"/>
              </a:rPr>
            </a:br>
            <a:r>
              <a:rPr lang="en-US" sz="3500" b="1" dirty="0" smtClean="0">
                <a:solidFill>
                  <a:srgbClr val="FF6600"/>
                </a:solidFill>
                <a:latin typeface="Calibri"/>
                <a:cs typeface="Calibri"/>
              </a:rPr>
              <a:t>marine environment?</a:t>
            </a:r>
            <a:endParaRPr lang="en-US" sz="3500" dirty="0" smtClean="0">
              <a:solidFill>
                <a:srgbClr val="FF6600"/>
              </a:solidFill>
              <a:latin typeface="Calibri"/>
              <a:cs typeface="Calibri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1000" y="2823150"/>
            <a:ext cx="3947546" cy="2139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 dirty="0" smtClean="0">
                <a:solidFill>
                  <a:srgbClr val="215968"/>
                </a:solidFill>
                <a:cs typeface="Calibri"/>
              </a:rPr>
              <a:t>Plastic bags</a:t>
            </a:r>
            <a:endParaRPr lang="en-US" sz="2500" b="1" dirty="0">
              <a:solidFill>
                <a:srgbClr val="215968"/>
              </a:solidFill>
            </a:endParaRPr>
          </a:p>
          <a:p>
            <a:endParaRPr lang="en-GB" dirty="0" smtClean="0">
              <a:solidFill>
                <a:srgbClr val="215968"/>
              </a:solidFill>
            </a:endParaRPr>
          </a:p>
          <a:p>
            <a:r>
              <a:rPr lang="en-GB" dirty="0">
                <a:solidFill>
                  <a:srgbClr val="215968"/>
                </a:solidFill>
              </a:rPr>
              <a:t>Plastic bags can be ingested by seabirds including fulmars, dolphins and seals, they can be mistaken for jelly fish and they can also cause entanglement.</a:t>
            </a:r>
          </a:p>
          <a:p>
            <a:endParaRPr lang="en-US" dirty="0">
              <a:solidFill>
                <a:srgbClr val="215968"/>
              </a:solidFill>
            </a:endParaRPr>
          </a:p>
        </p:txBody>
      </p:sp>
      <p:pic>
        <p:nvPicPr>
          <p:cNvPr id="2" name="Picture 1" descr="Think Icon.ai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9918" y="86689"/>
            <a:ext cx="2300366" cy="2300366"/>
          </a:xfrm>
          <a:prstGeom prst="rect">
            <a:avLst/>
          </a:prstGeom>
        </p:spPr>
      </p:pic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473601" y="5455874"/>
            <a:ext cx="8156084" cy="1501587"/>
          </a:xfrm>
        </p:spPr>
        <p:txBody>
          <a:bodyPr>
            <a:normAutofit/>
          </a:bodyPr>
          <a:lstStyle/>
          <a:p>
            <a:pPr algn="l">
              <a:lnSpc>
                <a:spcPct val="90000"/>
              </a:lnSpc>
            </a:pPr>
            <a:r>
              <a:rPr lang="en-GB" dirty="0" smtClean="0">
                <a:latin typeface="Calibri"/>
                <a:cs typeface="Calibri"/>
              </a:rPr>
              <a:t>Plastic </a:t>
            </a:r>
            <a:r>
              <a:rPr lang="en-GB" smtClean="0">
                <a:latin typeface="Calibri"/>
                <a:cs typeface="Calibri"/>
              </a:rPr>
              <a:t>bags look</a:t>
            </a:r>
            <a:br>
              <a:rPr lang="en-GB" smtClean="0">
                <a:latin typeface="Calibri"/>
                <a:cs typeface="Calibri"/>
              </a:rPr>
            </a:br>
            <a:r>
              <a:rPr lang="en-GB" smtClean="0">
                <a:latin typeface="Calibri"/>
                <a:cs typeface="Calibri"/>
              </a:rPr>
              <a:t>like </a:t>
            </a:r>
            <a:r>
              <a:rPr lang="en-GB" dirty="0" smtClean="0">
                <a:latin typeface="Calibri"/>
                <a:cs typeface="Calibri"/>
              </a:rPr>
              <a:t>jellyfish!</a:t>
            </a:r>
            <a:endParaRPr lang="en-GB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218094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eyond Plastic Bags_web_725x479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38006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0552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MF Logo 2 Blue.ai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261470"/>
            <a:ext cx="2075988" cy="66488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0761" y="2823151"/>
            <a:ext cx="4274256" cy="28495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 cmpd="sng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Subtitle 2"/>
          <p:cNvSpPr txBox="1">
            <a:spLocks/>
          </p:cNvSpPr>
          <p:nvPr/>
        </p:nvSpPr>
        <p:spPr>
          <a:xfrm>
            <a:off x="381000" y="1151299"/>
            <a:ext cx="5954059" cy="3288757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buNone/>
            </a:pPr>
            <a:r>
              <a:rPr lang="en-US" sz="3500" b="1" dirty="0" smtClean="0">
                <a:solidFill>
                  <a:srgbClr val="FF6600"/>
                </a:solidFill>
                <a:latin typeface="Calibri"/>
                <a:cs typeface="Calibri"/>
              </a:rPr>
              <a:t>How might some of</a:t>
            </a:r>
            <a:br>
              <a:rPr lang="en-US" sz="3500" b="1" dirty="0" smtClean="0">
                <a:solidFill>
                  <a:srgbClr val="FF6600"/>
                </a:solidFill>
                <a:latin typeface="Calibri"/>
                <a:cs typeface="Calibri"/>
              </a:rPr>
            </a:br>
            <a:r>
              <a:rPr lang="en-US" sz="3500" b="1" dirty="0" smtClean="0">
                <a:solidFill>
                  <a:srgbClr val="FF6600"/>
                </a:solidFill>
                <a:latin typeface="Calibri"/>
                <a:cs typeface="Calibri"/>
              </a:rPr>
              <a:t>these items affect the</a:t>
            </a:r>
            <a:br>
              <a:rPr lang="en-US" sz="3500" b="1" dirty="0" smtClean="0">
                <a:solidFill>
                  <a:srgbClr val="FF6600"/>
                </a:solidFill>
                <a:latin typeface="Calibri"/>
                <a:cs typeface="Calibri"/>
              </a:rPr>
            </a:br>
            <a:r>
              <a:rPr lang="en-US" sz="3500" b="1" dirty="0" smtClean="0">
                <a:solidFill>
                  <a:srgbClr val="FF6600"/>
                </a:solidFill>
                <a:latin typeface="Calibri"/>
                <a:cs typeface="Calibri"/>
              </a:rPr>
              <a:t>marine environment?</a:t>
            </a:r>
            <a:endParaRPr lang="en-US" sz="3500" dirty="0" smtClean="0">
              <a:solidFill>
                <a:srgbClr val="FF6600"/>
              </a:solidFill>
              <a:latin typeface="Calibri"/>
              <a:cs typeface="Calibri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1000" y="2823149"/>
            <a:ext cx="3608117" cy="2474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 dirty="0" smtClean="0">
                <a:solidFill>
                  <a:srgbClr val="215968"/>
                </a:solidFill>
                <a:cs typeface="Calibri"/>
              </a:rPr>
              <a:t>Fishing Line</a:t>
            </a:r>
            <a:endParaRPr lang="en-US" sz="2500" b="1" dirty="0">
              <a:solidFill>
                <a:srgbClr val="215968"/>
              </a:solidFill>
            </a:endParaRPr>
          </a:p>
          <a:p>
            <a:endParaRPr lang="en-GB" dirty="0" smtClean="0">
              <a:solidFill>
                <a:srgbClr val="215968"/>
              </a:solidFill>
            </a:endParaRPr>
          </a:p>
          <a:p>
            <a:r>
              <a:rPr lang="en-GB" dirty="0">
                <a:solidFill>
                  <a:srgbClr val="215968"/>
                </a:solidFill>
              </a:rPr>
              <a:t>Fishing </a:t>
            </a:r>
            <a:r>
              <a:rPr lang="en-GB" dirty="0" smtClean="0">
                <a:solidFill>
                  <a:srgbClr val="215968"/>
                </a:solidFill>
              </a:rPr>
              <a:t>line can </a:t>
            </a:r>
            <a:r>
              <a:rPr lang="en-GB" dirty="0">
                <a:solidFill>
                  <a:srgbClr val="215968"/>
                </a:solidFill>
              </a:rPr>
              <a:t>cause entanglement of sea birds including gannets, marine mammals (seals and dolphins) and fish and </a:t>
            </a:r>
            <a:r>
              <a:rPr lang="en-GB" dirty="0" smtClean="0">
                <a:solidFill>
                  <a:srgbClr val="215968"/>
                </a:solidFill>
              </a:rPr>
              <a:t>crabs.</a:t>
            </a:r>
            <a:endParaRPr lang="en-GB" dirty="0">
              <a:solidFill>
                <a:srgbClr val="215968"/>
              </a:solidFill>
            </a:endParaRPr>
          </a:p>
          <a:p>
            <a:endParaRPr lang="en-US" dirty="0">
              <a:solidFill>
                <a:srgbClr val="215968"/>
              </a:solidFill>
            </a:endParaRPr>
          </a:p>
          <a:p>
            <a:endParaRPr lang="en-US" dirty="0">
              <a:solidFill>
                <a:srgbClr val="215968"/>
              </a:solidFill>
            </a:endParaRPr>
          </a:p>
        </p:txBody>
      </p:sp>
      <p:pic>
        <p:nvPicPr>
          <p:cNvPr id="13" name="Picture 12" descr="Think Icon.ai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9918" y="86689"/>
            <a:ext cx="2300366" cy="2300366"/>
          </a:xfrm>
          <a:prstGeom prst="rect">
            <a:avLst/>
          </a:prstGeom>
        </p:spPr>
      </p:pic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473601" y="5965335"/>
            <a:ext cx="8156084" cy="1501587"/>
          </a:xfrm>
        </p:spPr>
        <p:txBody>
          <a:bodyPr>
            <a:normAutofit/>
          </a:bodyPr>
          <a:lstStyle/>
          <a:p>
            <a:pPr algn="l">
              <a:lnSpc>
                <a:spcPct val="90000"/>
              </a:lnSpc>
            </a:pPr>
            <a:r>
              <a:rPr lang="en-GB" dirty="0" smtClean="0">
                <a:latin typeface="Calibri"/>
                <a:cs typeface="Calibri"/>
              </a:rPr>
              <a:t>Can last for up to 600 years! </a:t>
            </a:r>
            <a:endParaRPr lang="en-GB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263811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5660" y="5475384"/>
            <a:ext cx="8156084" cy="917915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>
                <a:latin typeface="Calibri"/>
                <a:cs typeface="Calibri"/>
              </a:rPr>
              <a:t>Did you know… there are over 1,300 different species</a:t>
            </a:r>
            <a:br>
              <a:rPr lang="en-US" dirty="0" smtClean="0">
                <a:latin typeface="Calibri"/>
                <a:cs typeface="Calibri"/>
              </a:rPr>
            </a:br>
            <a:r>
              <a:rPr lang="en-US" dirty="0" smtClean="0">
                <a:latin typeface="Calibri"/>
                <a:cs typeface="Calibri"/>
              </a:rPr>
              <a:t>of flora and fauna found in Lyme Bay!</a:t>
            </a:r>
            <a:endParaRPr lang="en-US" dirty="0">
              <a:latin typeface="Calibri"/>
              <a:cs typeface="Calibri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3419" y="252303"/>
            <a:ext cx="3432191" cy="242656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3938" y="2448464"/>
            <a:ext cx="3639246" cy="243611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Picture 6" descr="BMF Logo 2 Blue.ai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261470"/>
            <a:ext cx="2075988" cy="664882"/>
          </a:xfrm>
          <a:prstGeom prst="rect">
            <a:avLst/>
          </a:prstGeom>
        </p:spPr>
      </p:pic>
      <p:sp>
        <p:nvSpPr>
          <p:cNvPr id="9" name="Subtitle 2"/>
          <p:cNvSpPr txBox="1">
            <a:spLocks/>
          </p:cNvSpPr>
          <p:nvPr/>
        </p:nvSpPr>
        <p:spPr>
          <a:xfrm>
            <a:off x="381000" y="1151299"/>
            <a:ext cx="5954059" cy="3288757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buNone/>
            </a:pPr>
            <a:r>
              <a:rPr lang="en-US" sz="3500" b="1" dirty="0" smtClean="0">
                <a:solidFill>
                  <a:srgbClr val="FF6600"/>
                </a:solidFill>
                <a:latin typeface="Calibri"/>
                <a:cs typeface="Calibri"/>
              </a:rPr>
              <a:t>Why is Lyme Bay</a:t>
            </a:r>
            <a:br>
              <a:rPr lang="en-US" sz="3500" b="1" dirty="0" smtClean="0">
                <a:solidFill>
                  <a:srgbClr val="FF6600"/>
                </a:solidFill>
                <a:latin typeface="Calibri"/>
                <a:cs typeface="Calibri"/>
              </a:rPr>
            </a:br>
            <a:r>
              <a:rPr lang="en-US" sz="3500" b="1" dirty="0" smtClean="0">
                <a:solidFill>
                  <a:srgbClr val="FF6600"/>
                </a:solidFill>
                <a:latin typeface="Calibri"/>
                <a:cs typeface="Calibri"/>
              </a:rPr>
              <a:t>Reserve so special?</a:t>
            </a:r>
          </a:p>
          <a:p>
            <a:pPr marL="0" lvl="0" indent="0">
              <a:spcBef>
                <a:spcPts val="0"/>
              </a:spcBef>
              <a:buNone/>
            </a:pPr>
            <a:endParaRPr lang="en-US" sz="3500" b="1" dirty="0" smtClean="0">
              <a:solidFill>
                <a:srgbClr val="215968"/>
              </a:solidFill>
              <a:latin typeface="Calibri"/>
              <a:cs typeface="Calibri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US" sz="2800" dirty="0" smtClean="0">
                <a:solidFill>
                  <a:srgbClr val="215968"/>
                </a:solidFill>
                <a:cs typeface="Calibri"/>
              </a:rPr>
              <a:t>It </a:t>
            </a:r>
            <a:r>
              <a:rPr lang="en-US" sz="2800" dirty="0">
                <a:solidFill>
                  <a:srgbClr val="215968"/>
                </a:solidFill>
                <a:cs typeface="Calibri"/>
              </a:rPr>
              <a:t>is special because </a:t>
            </a:r>
            <a:r>
              <a:rPr lang="en-US" sz="2800" dirty="0" smtClean="0">
                <a:solidFill>
                  <a:srgbClr val="215968"/>
                </a:solidFill>
                <a:cs typeface="Calibri"/>
              </a:rPr>
              <a:t>of</a:t>
            </a:r>
            <a:br>
              <a:rPr lang="en-US" sz="2800" dirty="0" smtClean="0">
                <a:solidFill>
                  <a:srgbClr val="215968"/>
                </a:solidFill>
                <a:cs typeface="Calibri"/>
              </a:rPr>
            </a:br>
            <a:r>
              <a:rPr lang="en-US" sz="2800" dirty="0" smtClean="0">
                <a:solidFill>
                  <a:srgbClr val="215968"/>
                </a:solidFill>
                <a:cs typeface="Calibri"/>
              </a:rPr>
              <a:t>the</a:t>
            </a:r>
            <a:r>
              <a:rPr lang="en-US" sz="2800" dirty="0">
                <a:solidFill>
                  <a:srgbClr val="215968"/>
                </a:solidFill>
                <a:cs typeface="Calibri"/>
              </a:rPr>
              <a:t> </a:t>
            </a:r>
            <a:r>
              <a:rPr lang="en-US" sz="2800" dirty="0" smtClean="0">
                <a:solidFill>
                  <a:srgbClr val="215968"/>
                </a:solidFill>
                <a:cs typeface="Calibri"/>
              </a:rPr>
              <a:t>reefs </a:t>
            </a:r>
            <a:r>
              <a:rPr lang="en-US" sz="2800" dirty="0">
                <a:solidFill>
                  <a:srgbClr val="215968"/>
                </a:solidFill>
                <a:cs typeface="Calibri"/>
              </a:rPr>
              <a:t>which the </a:t>
            </a:r>
            <a:r>
              <a:rPr lang="en-US" sz="2800" dirty="0" smtClean="0">
                <a:solidFill>
                  <a:srgbClr val="215968"/>
                </a:solidFill>
                <a:cs typeface="Calibri"/>
              </a:rPr>
              <a:t>fish</a:t>
            </a:r>
            <a:br>
              <a:rPr lang="en-US" sz="2800" dirty="0" smtClean="0">
                <a:solidFill>
                  <a:srgbClr val="215968"/>
                </a:solidFill>
                <a:cs typeface="Calibri"/>
              </a:rPr>
            </a:br>
            <a:r>
              <a:rPr lang="en-US" sz="2800" dirty="0" smtClean="0">
                <a:solidFill>
                  <a:srgbClr val="215968"/>
                </a:solidFill>
                <a:cs typeface="Calibri"/>
              </a:rPr>
              <a:t>and </a:t>
            </a:r>
            <a:r>
              <a:rPr lang="en-US" sz="2800" dirty="0">
                <a:solidFill>
                  <a:srgbClr val="215968"/>
                </a:solidFill>
                <a:cs typeface="Calibri"/>
              </a:rPr>
              <a:t>corals live on.</a:t>
            </a:r>
          </a:p>
          <a:p>
            <a:pPr marL="0" indent="0">
              <a:lnSpc>
                <a:spcPct val="80000"/>
              </a:lnSpc>
              <a:buNone/>
            </a:pPr>
            <a:endParaRPr lang="en-US" sz="3500" dirty="0" smtClean="0">
              <a:solidFill>
                <a:srgbClr val="FF6600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591644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85660" y="5246104"/>
            <a:ext cx="8156084" cy="1262818"/>
          </a:xfrm>
        </p:spPr>
        <p:txBody>
          <a:bodyPr>
            <a:noAutofit/>
          </a:bodyPr>
          <a:lstStyle/>
          <a:p>
            <a:r>
              <a:rPr lang="en-US" sz="4000" dirty="0" smtClean="0"/>
              <a:t>Fish, corals and scallops all</a:t>
            </a:r>
            <a:br>
              <a:rPr lang="en-US" sz="4000" dirty="0" smtClean="0"/>
            </a:br>
            <a:r>
              <a:rPr lang="en-US" sz="4000" dirty="0" smtClean="0"/>
              <a:t>live in Lyme Bay</a:t>
            </a:r>
            <a:endParaRPr lang="en-US" sz="4000" dirty="0"/>
          </a:p>
        </p:txBody>
      </p:sp>
      <p:pic>
        <p:nvPicPr>
          <p:cNvPr id="2" name="Fish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835851" y="-51978"/>
            <a:ext cx="12284405" cy="6909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5306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6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62700" y="-202051"/>
            <a:ext cx="10541168" cy="7055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5550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 txBox="1">
            <a:spLocks/>
          </p:cNvSpPr>
          <p:nvPr/>
        </p:nvSpPr>
        <p:spPr>
          <a:xfrm>
            <a:off x="519628" y="1064009"/>
            <a:ext cx="5954059" cy="3288757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buNone/>
            </a:pPr>
            <a:r>
              <a:rPr lang="en-US" sz="4000" b="1" dirty="0" smtClean="0">
                <a:solidFill>
                  <a:srgbClr val="FF6600"/>
                </a:solidFill>
                <a:latin typeface="Calibri"/>
                <a:cs typeface="Calibri"/>
              </a:rPr>
              <a:t>What are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US" sz="4000" b="1" dirty="0" err="1" smtClean="0">
                <a:solidFill>
                  <a:srgbClr val="FF6600"/>
                </a:solidFill>
                <a:latin typeface="Calibri"/>
                <a:cs typeface="Calibri"/>
              </a:rPr>
              <a:t>seafangles</a:t>
            </a:r>
            <a:r>
              <a:rPr lang="en-US" sz="4000" b="1" dirty="0" smtClean="0">
                <a:solidFill>
                  <a:srgbClr val="FF6600"/>
                </a:solidFill>
                <a:latin typeface="Calibri"/>
                <a:cs typeface="Calibri"/>
              </a:rPr>
              <a:t>?</a:t>
            </a:r>
            <a:endParaRPr lang="en-US" sz="4000" dirty="0" smtClean="0">
              <a:solidFill>
                <a:srgbClr val="FF6600"/>
              </a:solidFill>
              <a:latin typeface="Calibri"/>
              <a:cs typeface="Calibri"/>
            </a:endParaRPr>
          </a:p>
        </p:txBody>
      </p:sp>
      <p:pic>
        <p:nvPicPr>
          <p:cNvPr id="9" name="Picture 8" descr="BMF Logo 2 Blue.ai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261470"/>
            <a:ext cx="2075988" cy="664882"/>
          </a:xfrm>
          <a:prstGeom prst="rect">
            <a:avLst/>
          </a:prstGeom>
        </p:spPr>
      </p:pic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latin typeface="Calibri"/>
                <a:cs typeface="Calibri"/>
              </a:rPr>
              <a:t>A gorgeous name for a ghostly problem</a:t>
            </a:r>
            <a:endParaRPr lang="en-US" dirty="0">
              <a:latin typeface="Calibri"/>
              <a:cs typeface="Calibri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9835" y="646227"/>
            <a:ext cx="4616010" cy="34620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 cmpd="sng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9628" y="2539810"/>
            <a:ext cx="3964582" cy="29746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 cmpd="sng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166445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2. Seafangles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" y="844618"/>
            <a:ext cx="9161995" cy="5153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1055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2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5386295"/>
            <a:ext cx="8156084" cy="1404471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GB" sz="3600" dirty="0" smtClean="0">
                <a:latin typeface="Calibri"/>
                <a:cs typeface="Calibri"/>
              </a:rPr>
              <a:t>Beach litter is on the increase.</a:t>
            </a:r>
          </a:p>
          <a:p>
            <a:pPr>
              <a:lnSpc>
                <a:spcPct val="80000"/>
              </a:lnSpc>
            </a:pPr>
            <a:r>
              <a:rPr lang="en-GB" sz="3600" dirty="0" smtClean="0">
                <a:latin typeface="Calibri"/>
                <a:cs typeface="Calibri"/>
              </a:rPr>
              <a:t>Reuse. Reduce. Recycle</a:t>
            </a:r>
            <a:endParaRPr lang="en-GB" sz="3600" dirty="0">
              <a:latin typeface="Calibri"/>
              <a:cs typeface="Calibri"/>
            </a:endParaRPr>
          </a:p>
        </p:txBody>
      </p:sp>
      <p:pic>
        <p:nvPicPr>
          <p:cNvPr id="9" name="Picture 8" descr="BMF Logo 2 Blue.ai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261470"/>
            <a:ext cx="2075988" cy="664882"/>
          </a:xfrm>
          <a:prstGeom prst="rect">
            <a:avLst/>
          </a:prstGeom>
        </p:spPr>
      </p:pic>
      <p:graphicFrame>
        <p:nvGraphicFramePr>
          <p:cNvPr id="11" name="Chart 10">
            <a:extLst>
              <a:ext uri="{FF2B5EF4-FFF2-40B4-BE49-F238E27FC236}">
                <a16:creationId xmlns="" xmlns:a16="http://schemas.microsoft.com/office/drawing/2014/main" id="{32ECFB8A-4E92-43C4-AAD3-252A74CBE2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068806"/>
              </p:ext>
            </p:extLst>
          </p:nvPr>
        </p:nvGraphicFramePr>
        <p:xfrm>
          <a:off x="684376" y="1047215"/>
          <a:ext cx="7607978" cy="37852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2" name="Picture 1" descr="Buket.psd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48641" flipH="1">
            <a:off x="7281538" y="614876"/>
            <a:ext cx="1461538" cy="148446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48641" flipH="1">
            <a:off x="488369" y="4936516"/>
            <a:ext cx="968566" cy="148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0127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9050" y="0"/>
            <a:ext cx="9163049" cy="6907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3478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 txBox="1">
            <a:spLocks/>
          </p:cNvSpPr>
          <p:nvPr/>
        </p:nvSpPr>
        <p:spPr>
          <a:xfrm>
            <a:off x="381000" y="1275595"/>
            <a:ext cx="5954059" cy="3288757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None/>
            </a:pPr>
            <a:r>
              <a:rPr lang="en-US" sz="3600" b="1" dirty="0" smtClean="0">
                <a:solidFill>
                  <a:srgbClr val="FF6600"/>
                </a:solidFill>
                <a:latin typeface="Calibri"/>
                <a:cs typeface="Calibri"/>
              </a:rPr>
              <a:t>What can we</a:t>
            </a:r>
            <a:br>
              <a:rPr lang="en-US" sz="3600" b="1" dirty="0" smtClean="0">
                <a:solidFill>
                  <a:srgbClr val="FF6600"/>
                </a:solidFill>
                <a:latin typeface="Calibri"/>
                <a:cs typeface="Calibri"/>
              </a:rPr>
            </a:br>
            <a:r>
              <a:rPr lang="en-US" sz="3600" b="1" dirty="0" smtClean="0">
                <a:solidFill>
                  <a:srgbClr val="FF6600"/>
                </a:solidFill>
                <a:latin typeface="Calibri"/>
                <a:cs typeface="Calibri"/>
              </a:rPr>
              <a:t>do</a:t>
            </a:r>
            <a:r>
              <a:rPr lang="en-US" sz="3600" b="1" dirty="0">
                <a:solidFill>
                  <a:srgbClr val="FF6600"/>
                </a:solidFill>
                <a:latin typeface="Calibri"/>
                <a:cs typeface="Calibri"/>
              </a:rPr>
              <a:t> </a:t>
            </a:r>
            <a:r>
              <a:rPr lang="en-US" sz="3600" b="1" dirty="0" smtClean="0">
                <a:solidFill>
                  <a:srgbClr val="FF6600"/>
                </a:solidFill>
                <a:latin typeface="Calibri"/>
                <a:cs typeface="Calibri"/>
              </a:rPr>
              <a:t>about marine</a:t>
            </a:r>
            <a:br>
              <a:rPr lang="en-US" sz="3600" b="1" dirty="0" smtClean="0">
                <a:solidFill>
                  <a:srgbClr val="FF6600"/>
                </a:solidFill>
                <a:latin typeface="Calibri"/>
                <a:cs typeface="Calibri"/>
              </a:rPr>
            </a:br>
            <a:r>
              <a:rPr lang="en-US" sz="3600" b="1" dirty="0" smtClean="0">
                <a:solidFill>
                  <a:srgbClr val="FF6600"/>
                </a:solidFill>
                <a:latin typeface="Calibri"/>
                <a:cs typeface="Calibri"/>
              </a:rPr>
              <a:t>litter?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Calibri"/>
                <a:cs typeface="Calibri"/>
              </a:rPr>
              <a:t>Here are 9 tips for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  <a:latin typeface="Calibri"/>
                <a:cs typeface="Calibri"/>
              </a:rPr>
              <a:t>l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Calibri"/>
                <a:cs typeface="Calibri"/>
              </a:rPr>
              <a:t>iving with less plastic</a:t>
            </a:r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Calibri"/>
                <a:cs typeface="Calibri"/>
              </a:rPr>
              <a:t>.</a:t>
            </a:r>
          </a:p>
        </p:txBody>
      </p:sp>
      <p:pic>
        <p:nvPicPr>
          <p:cNvPr id="9" name="Picture 8" descr="BMF Logo 2 Blue.ai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261470"/>
            <a:ext cx="2075988" cy="664882"/>
          </a:xfrm>
          <a:prstGeom prst="rect">
            <a:avLst/>
          </a:prstGeom>
        </p:spPr>
      </p:pic>
      <p:pic>
        <p:nvPicPr>
          <p:cNvPr id="11" name="Picture 2" descr="9 Tips for Living with Less Plastic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1152" y="0"/>
            <a:ext cx="5012848" cy="7089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263926" y="3561555"/>
            <a:ext cx="1281720" cy="2333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2412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8360" y="5363223"/>
            <a:ext cx="8591267" cy="1654085"/>
          </a:xfrm>
        </p:spPr>
        <p:txBody>
          <a:bodyPr>
            <a:normAutofit/>
          </a:bodyPr>
          <a:lstStyle/>
          <a:p>
            <a:r>
              <a:rPr lang="en-GB" sz="3600" dirty="0">
                <a:latin typeface="Calibri"/>
                <a:cs typeface="Calibri"/>
              </a:rPr>
              <a:t>Helping the UK fall back </a:t>
            </a:r>
            <a:r>
              <a:rPr lang="en-GB" sz="3600" dirty="0" smtClean="0">
                <a:latin typeface="Calibri"/>
                <a:cs typeface="Calibri"/>
              </a:rPr>
              <a:t>in</a:t>
            </a:r>
            <a:br>
              <a:rPr lang="en-GB" sz="3600" dirty="0" smtClean="0">
                <a:latin typeface="Calibri"/>
                <a:cs typeface="Calibri"/>
              </a:rPr>
            </a:br>
            <a:r>
              <a:rPr lang="en-GB" sz="3600" dirty="0" smtClean="0">
                <a:latin typeface="Calibri"/>
                <a:cs typeface="Calibri"/>
              </a:rPr>
              <a:t>love </a:t>
            </a:r>
            <a:r>
              <a:rPr lang="en-GB" sz="3600" dirty="0">
                <a:latin typeface="Calibri"/>
                <a:cs typeface="Calibri"/>
              </a:rPr>
              <a:t>with </a:t>
            </a:r>
            <a:r>
              <a:rPr lang="en-GB" sz="3600" dirty="0" smtClean="0">
                <a:latin typeface="Calibri"/>
                <a:cs typeface="Calibri"/>
              </a:rPr>
              <a:t>tap water</a:t>
            </a:r>
            <a:endParaRPr lang="en-GB" sz="3600" dirty="0">
              <a:latin typeface="Calibri"/>
              <a:cs typeface="Calibri"/>
            </a:endParaRPr>
          </a:p>
        </p:txBody>
      </p:sp>
      <p:pic>
        <p:nvPicPr>
          <p:cNvPr id="9" name="Picture 8" descr="BMF Logo 2 Blue.ai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261470"/>
            <a:ext cx="2075988" cy="66488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4431" y="261470"/>
            <a:ext cx="2506737" cy="2506737"/>
          </a:xfrm>
          <a:prstGeom prst="rect">
            <a:avLst/>
          </a:prstGeom>
        </p:spPr>
      </p:pic>
      <p:sp>
        <p:nvSpPr>
          <p:cNvPr id="10" name="Subtitle 2"/>
          <p:cNvSpPr txBox="1">
            <a:spLocks/>
          </p:cNvSpPr>
          <p:nvPr/>
        </p:nvSpPr>
        <p:spPr>
          <a:xfrm>
            <a:off x="381000" y="1091463"/>
            <a:ext cx="4859443" cy="1134411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None/>
            </a:pPr>
            <a:r>
              <a:rPr lang="en-US" sz="3500" b="1" dirty="0" smtClean="0">
                <a:solidFill>
                  <a:srgbClr val="FF6600"/>
                </a:solidFill>
                <a:latin typeface="Calibri"/>
                <a:cs typeface="Calibri"/>
              </a:rPr>
              <a:t>Here are some other</a:t>
            </a:r>
            <a:br>
              <a:rPr lang="en-US" sz="3500" b="1" dirty="0" smtClean="0">
                <a:solidFill>
                  <a:srgbClr val="FF6600"/>
                </a:solidFill>
                <a:latin typeface="Calibri"/>
                <a:cs typeface="Calibri"/>
              </a:rPr>
            </a:br>
            <a:r>
              <a:rPr lang="en-US" sz="3500" b="1" dirty="0" smtClean="0">
                <a:solidFill>
                  <a:srgbClr val="FF6600"/>
                </a:solidFill>
                <a:latin typeface="Calibri"/>
                <a:cs typeface="Calibri"/>
              </a:rPr>
              <a:t>ways of reducing</a:t>
            </a:r>
            <a:br>
              <a:rPr lang="en-US" sz="3500" b="1" dirty="0" smtClean="0">
                <a:solidFill>
                  <a:srgbClr val="FF6600"/>
                </a:solidFill>
                <a:latin typeface="Calibri"/>
                <a:cs typeface="Calibri"/>
              </a:rPr>
            </a:br>
            <a:r>
              <a:rPr lang="en-US" sz="3500" b="1" dirty="0" smtClean="0">
                <a:solidFill>
                  <a:srgbClr val="FF6600"/>
                </a:solidFill>
                <a:latin typeface="Calibri"/>
                <a:cs typeface="Calibri"/>
              </a:rPr>
              <a:t>plastic</a:t>
            </a:r>
            <a:r>
              <a:rPr lang="en-US" sz="3500" b="1" dirty="0">
                <a:solidFill>
                  <a:srgbClr val="FF6600"/>
                </a:solidFill>
                <a:latin typeface="Calibri"/>
                <a:cs typeface="Calibri"/>
              </a:rPr>
              <a:t> </a:t>
            </a:r>
            <a:r>
              <a:rPr lang="en-US" sz="3500" b="1" dirty="0" smtClean="0">
                <a:solidFill>
                  <a:srgbClr val="FF6600"/>
                </a:solidFill>
                <a:latin typeface="Calibri"/>
                <a:cs typeface="Calibri"/>
              </a:rPr>
              <a:t>waste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1000" y="2768207"/>
            <a:ext cx="5295510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 dirty="0" smtClean="0">
                <a:solidFill>
                  <a:srgbClr val="215968"/>
                </a:solidFill>
                <a:cs typeface="Calibri"/>
              </a:rPr>
              <a:t>Refill</a:t>
            </a:r>
            <a:endParaRPr lang="en-US" sz="2500" b="1" dirty="0">
              <a:solidFill>
                <a:srgbClr val="215968"/>
              </a:solidFill>
            </a:endParaRPr>
          </a:p>
          <a:p>
            <a:endParaRPr lang="en-GB" dirty="0" smtClean="0">
              <a:solidFill>
                <a:srgbClr val="215968"/>
              </a:solidFill>
            </a:endParaRPr>
          </a:p>
          <a:p>
            <a:r>
              <a:rPr lang="en-GB" sz="2400" dirty="0" smtClean="0">
                <a:solidFill>
                  <a:srgbClr val="215968"/>
                </a:solidFill>
              </a:rPr>
              <a:t>A tap </a:t>
            </a:r>
            <a:r>
              <a:rPr lang="en-GB" sz="2400" dirty="0">
                <a:solidFill>
                  <a:srgbClr val="215968"/>
                </a:solidFill>
              </a:rPr>
              <a:t>water campaign that aims </a:t>
            </a:r>
            <a:r>
              <a:rPr lang="en-GB" sz="2400" dirty="0" smtClean="0">
                <a:solidFill>
                  <a:srgbClr val="215968"/>
                </a:solidFill>
              </a:rPr>
              <a:t>to make</a:t>
            </a:r>
            <a:r>
              <a:rPr lang="en-GB" sz="2400" dirty="0">
                <a:solidFill>
                  <a:srgbClr val="215968"/>
                </a:solidFill>
              </a:rPr>
              <a:t> refilling your bottle as easy, convenient and cheap as possible by introducing refill points on every street. </a:t>
            </a:r>
          </a:p>
          <a:p>
            <a:endParaRPr lang="en-US" dirty="0">
              <a:solidFill>
                <a:srgbClr val="215968"/>
              </a:solidFill>
            </a:endParaRPr>
          </a:p>
          <a:p>
            <a:endParaRPr lang="en-US" dirty="0">
              <a:solidFill>
                <a:srgbClr val="215968"/>
              </a:solidFill>
            </a:endParaRPr>
          </a:p>
        </p:txBody>
      </p:sp>
      <p:pic>
        <p:nvPicPr>
          <p:cNvPr id="2" name="Picture 1" descr="Water bottle.psd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7057" y="1658669"/>
            <a:ext cx="2034975" cy="3704554"/>
          </a:xfrm>
          <a:prstGeom prst="rect">
            <a:avLst/>
          </a:prstGeom>
        </p:spPr>
      </p:pic>
      <p:pic>
        <p:nvPicPr>
          <p:cNvPr id="8" name="Picture 7" descr="Water bottle.psd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70316" y="2768207"/>
            <a:ext cx="1370852" cy="2495556"/>
          </a:xfrm>
          <a:prstGeom prst="rect">
            <a:avLst/>
          </a:prstGeom>
        </p:spPr>
      </p:pic>
      <p:pic>
        <p:nvPicPr>
          <p:cNvPr id="11" name="Picture 10" descr="Water bottle.psd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1645" y="3312802"/>
            <a:ext cx="1021263" cy="185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0831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8360" y="5363223"/>
            <a:ext cx="8591267" cy="1654085"/>
          </a:xfrm>
        </p:spPr>
        <p:txBody>
          <a:bodyPr>
            <a:normAutofit/>
          </a:bodyPr>
          <a:lstStyle/>
          <a:p>
            <a:pPr algn="l"/>
            <a:r>
              <a:rPr lang="en-GB" sz="3600" dirty="0" smtClean="0">
                <a:latin typeface="Calibri"/>
                <a:cs typeface="Calibri"/>
              </a:rPr>
              <a:t>It </a:t>
            </a:r>
            <a:r>
              <a:rPr lang="en-GB" sz="3600" dirty="0">
                <a:latin typeface="Calibri"/>
                <a:cs typeface="Calibri"/>
              </a:rPr>
              <a:t>doesn’t matter if you </a:t>
            </a:r>
            <a:r>
              <a:rPr lang="en-GB" sz="3600" dirty="0" smtClean="0">
                <a:latin typeface="Calibri"/>
                <a:cs typeface="Calibri"/>
              </a:rPr>
              <a:t>do</a:t>
            </a:r>
            <a:br>
              <a:rPr lang="en-GB" sz="3600" dirty="0" smtClean="0">
                <a:latin typeface="Calibri"/>
                <a:cs typeface="Calibri"/>
              </a:rPr>
            </a:br>
            <a:r>
              <a:rPr lang="en-GB" sz="3600" dirty="0" smtClean="0">
                <a:latin typeface="Calibri"/>
                <a:cs typeface="Calibri"/>
              </a:rPr>
              <a:t>2 </a:t>
            </a:r>
            <a:r>
              <a:rPr lang="en-GB" sz="3600" dirty="0">
                <a:latin typeface="Calibri"/>
                <a:cs typeface="Calibri"/>
              </a:rPr>
              <a:t>minutes or </a:t>
            </a:r>
            <a:r>
              <a:rPr lang="en-GB" sz="3600" dirty="0" smtClean="0">
                <a:latin typeface="Calibri"/>
                <a:cs typeface="Calibri"/>
              </a:rPr>
              <a:t>30 minutes!</a:t>
            </a:r>
            <a:endParaRPr lang="en-GB" sz="3600" dirty="0">
              <a:latin typeface="Calibri"/>
              <a:cs typeface="Calibri"/>
            </a:endParaRPr>
          </a:p>
        </p:txBody>
      </p:sp>
      <p:pic>
        <p:nvPicPr>
          <p:cNvPr id="9" name="Picture 8" descr="BMF Logo 2 Blue.ai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261470"/>
            <a:ext cx="2075988" cy="66488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30761" y="589111"/>
            <a:ext cx="3089466" cy="124184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81000" y="2116195"/>
            <a:ext cx="3589497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 dirty="0" smtClean="0">
                <a:solidFill>
                  <a:srgbClr val="215968"/>
                </a:solidFill>
                <a:cs typeface="Calibri"/>
              </a:rPr>
              <a:t>#2MINUTEBEACHCLEAN</a:t>
            </a:r>
            <a:endParaRPr lang="en-US" sz="2500" b="1" dirty="0">
              <a:solidFill>
                <a:srgbClr val="215968"/>
              </a:solidFill>
            </a:endParaRPr>
          </a:p>
          <a:p>
            <a:endParaRPr lang="en-GB" dirty="0" smtClean="0">
              <a:solidFill>
                <a:srgbClr val="215968"/>
              </a:solidFill>
            </a:endParaRPr>
          </a:p>
          <a:p>
            <a:r>
              <a:rPr lang="en-GB" sz="2000" dirty="0">
                <a:solidFill>
                  <a:srgbClr val="215968"/>
                </a:solidFill>
              </a:rPr>
              <a:t>We believe </a:t>
            </a:r>
            <a:r>
              <a:rPr lang="en-GB" sz="2000" dirty="0" smtClean="0">
                <a:solidFill>
                  <a:srgbClr val="215968"/>
                </a:solidFill>
              </a:rPr>
              <a:t>that </a:t>
            </a:r>
            <a:r>
              <a:rPr lang="en-GB" sz="2000" dirty="0">
                <a:solidFill>
                  <a:srgbClr val="215968"/>
                </a:solidFill>
              </a:rPr>
              <a:t>every piece of </a:t>
            </a:r>
            <a:r>
              <a:rPr lang="en-GB" sz="2000" dirty="0" smtClean="0">
                <a:solidFill>
                  <a:srgbClr val="215968"/>
                </a:solidFill>
              </a:rPr>
              <a:t>litter</a:t>
            </a:r>
            <a:r>
              <a:rPr lang="en-GB" sz="2000" dirty="0">
                <a:solidFill>
                  <a:srgbClr val="215968"/>
                </a:solidFill>
              </a:rPr>
              <a:t> </a:t>
            </a:r>
            <a:r>
              <a:rPr lang="en-GB" sz="2000" dirty="0" smtClean="0">
                <a:solidFill>
                  <a:srgbClr val="215968"/>
                </a:solidFill>
              </a:rPr>
              <a:t>removed </a:t>
            </a:r>
            <a:r>
              <a:rPr lang="en-GB" sz="2000" dirty="0">
                <a:solidFill>
                  <a:srgbClr val="215968"/>
                </a:solidFill>
              </a:rPr>
              <a:t>from the beach </a:t>
            </a:r>
            <a:r>
              <a:rPr lang="en-GB" sz="2000" dirty="0" smtClean="0">
                <a:solidFill>
                  <a:srgbClr val="215968"/>
                </a:solidFill>
              </a:rPr>
              <a:t>matters.</a:t>
            </a:r>
            <a:r>
              <a:rPr lang="en-GB" sz="2000" dirty="0">
                <a:solidFill>
                  <a:srgbClr val="215968"/>
                </a:solidFill>
              </a:rPr>
              <a:t> </a:t>
            </a:r>
            <a:r>
              <a:rPr lang="en-GB" sz="2000" dirty="0" smtClean="0">
                <a:solidFill>
                  <a:srgbClr val="215968"/>
                </a:solidFill>
              </a:rPr>
              <a:t>Each piece </a:t>
            </a:r>
            <a:r>
              <a:rPr lang="en-GB" sz="2000" dirty="0">
                <a:solidFill>
                  <a:srgbClr val="215968"/>
                </a:solidFill>
              </a:rPr>
              <a:t>of </a:t>
            </a:r>
            <a:r>
              <a:rPr lang="en-GB" sz="2000" dirty="0" smtClean="0">
                <a:solidFill>
                  <a:srgbClr val="215968"/>
                </a:solidFill>
              </a:rPr>
              <a:t>marine plastic removed from </a:t>
            </a:r>
            <a:r>
              <a:rPr lang="en-GB" sz="2000" dirty="0">
                <a:solidFill>
                  <a:srgbClr val="215968"/>
                </a:solidFill>
              </a:rPr>
              <a:t>the beach is a piece that </a:t>
            </a:r>
            <a:r>
              <a:rPr lang="en-GB" sz="2000" dirty="0" smtClean="0">
                <a:solidFill>
                  <a:srgbClr val="215968"/>
                </a:solidFill>
              </a:rPr>
              <a:t>will no longer</a:t>
            </a:r>
            <a:br>
              <a:rPr lang="en-GB" sz="2000" dirty="0" smtClean="0">
                <a:solidFill>
                  <a:srgbClr val="215968"/>
                </a:solidFill>
              </a:rPr>
            </a:br>
            <a:r>
              <a:rPr lang="en-GB" sz="2000" dirty="0" smtClean="0">
                <a:solidFill>
                  <a:srgbClr val="215968"/>
                </a:solidFill>
              </a:rPr>
              <a:t>go </a:t>
            </a:r>
            <a:r>
              <a:rPr lang="en-GB" sz="2000" dirty="0">
                <a:solidFill>
                  <a:srgbClr val="215968"/>
                </a:solidFill>
              </a:rPr>
              <a:t>on to </a:t>
            </a:r>
            <a:r>
              <a:rPr lang="en-GB" sz="2000" dirty="0" smtClean="0">
                <a:solidFill>
                  <a:srgbClr val="215968"/>
                </a:solidFill>
              </a:rPr>
              <a:t>kill. </a:t>
            </a:r>
            <a:endParaRPr lang="en-GB" sz="2000" dirty="0">
              <a:solidFill>
                <a:srgbClr val="215968"/>
              </a:solidFill>
            </a:endParaRPr>
          </a:p>
          <a:p>
            <a:endParaRPr lang="en-US" dirty="0">
              <a:solidFill>
                <a:srgbClr val="215968"/>
              </a:solidFill>
            </a:endParaRPr>
          </a:p>
          <a:p>
            <a:endParaRPr lang="en-US" dirty="0">
              <a:solidFill>
                <a:srgbClr val="215968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1753" y="2116195"/>
            <a:ext cx="4880881" cy="283738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4647" y="661800"/>
            <a:ext cx="2497988" cy="166116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1029" y="4622107"/>
            <a:ext cx="2001605" cy="1898934"/>
          </a:xfrm>
          <a:prstGeom prst="rect">
            <a:avLst/>
          </a:prstGeom>
        </p:spPr>
      </p:pic>
      <p:pic>
        <p:nvPicPr>
          <p:cNvPr id="7" name="Picture 6" descr="Glass jar.psd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7109" y="3893650"/>
            <a:ext cx="659483" cy="72845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2612" y="4382497"/>
            <a:ext cx="1384070" cy="150054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73701" y="4518762"/>
            <a:ext cx="17919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215968"/>
                </a:solidFill>
              </a:rPr>
              <a:t>Board locations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5090170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601" y="5319059"/>
            <a:ext cx="8156084" cy="1404471"/>
          </a:xfrm>
        </p:spPr>
        <p:txBody>
          <a:bodyPr>
            <a:normAutofit/>
          </a:bodyPr>
          <a:lstStyle/>
          <a:p>
            <a:r>
              <a:rPr lang="en-GB" sz="3600" dirty="0">
                <a:latin typeface="Calibri"/>
                <a:cs typeface="Calibri"/>
              </a:rPr>
              <a:t>Half as many plastic bags </a:t>
            </a:r>
            <a:r>
              <a:rPr lang="en-GB" sz="3600" dirty="0" smtClean="0">
                <a:latin typeface="Calibri"/>
                <a:cs typeface="Calibri"/>
              </a:rPr>
              <a:t>on</a:t>
            </a:r>
            <a:br>
              <a:rPr lang="en-GB" sz="3600" dirty="0" smtClean="0">
                <a:latin typeface="Calibri"/>
                <a:cs typeface="Calibri"/>
              </a:rPr>
            </a:br>
            <a:r>
              <a:rPr lang="en-GB" sz="3600" dirty="0" smtClean="0">
                <a:latin typeface="Calibri"/>
                <a:cs typeface="Calibri"/>
              </a:rPr>
              <a:t>beaches </a:t>
            </a:r>
            <a:r>
              <a:rPr lang="en-GB" sz="3600" dirty="0">
                <a:latin typeface="Calibri"/>
                <a:cs typeface="Calibri"/>
              </a:rPr>
              <a:t>since </a:t>
            </a:r>
            <a:r>
              <a:rPr lang="en-GB" sz="3600" dirty="0" smtClean="0">
                <a:latin typeface="Calibri"/>
                <a:cs typeface="Calibri"/>
              </a:rPr>
              <a:t>the 5p </a:t>
            </a:r>
            <a:r>
              <a:rPr lang="en-GB" sz="3600" dirty="0">
                <a:latin typeface="Calibri"/>
                <a:cs typeface="Calibri"/>
              </a:rPr>
              <a:t>charge</a:t>
            </a: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381001" y="1208875"/>
            <a:ext cx="4392706" cy="84605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None/>
            </a:pPr>
            <a:r>
              <a:rPr lang="en-US" sz="4400" b="1" dirty="0" smtClean="0">
                <a:solidFill>
                  <a:srgbClr val="FF6600"/>
                </a:solidFill>
                <a:latin typeface="Calibri"/>
                <a:cs typeface="Calibri"/>
              </a:rPr>
              <a:t>It does work!</a:t>
            </a:r>
          </a:p>
        </p:txBody>
      </p:sp>
      <p:pic>
        <p:nvPicPr>
          <p:cNvPr id="9" name="Picture 8" descr="BMF Logo 2 Blue.ai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261470"/>
            <a:ext cx="2075988" cy="66488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81001" y="2041716"/>
            <a:ext cx="4224469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5">
                    <a:lumMod val="50000"/>
                  </a:schemeClr>
                </a:solidFill>
                <a:cs typeface="Calibri"/>
              </a:rPr>
              <a:t>UK sees number of plastic bags found on beaches fall </a:t>
            </a:r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cs typeface="Calibri"/>
              </a:rPr>
              <a:t>40% thanks </a:t>
            </a:r>
            <a:r>
              <a:rPr lang="en-US" sz="2400" dirty="0">
                <a:solidFill>
                  <a:schemeClr val="accent5">
                    <a:lumMod val="50000"/>
                  </a:schemeClr>
                </a:solidFill>
                <a:cs typeface="Calibri"/>
              </a:rPr>
              <a:t>to 5p </a:t>
            </a:r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cs typeface="Calibri"/>
              </a:rPr>
              <a:t>tax.</a:t>
            </a:r>
            <a:endParaRPr lang="en-US" sz="2400" dirty="0">
              <a:solidFill>
                <a:schemeClr val="accent5">
                  <a:lumMod val="50000"/>
                </a:schemeClr>
              </a:solidFill>
              <a:cs typeface="Calibri"/>
            </a:endParaRPr>
          </a:p>
        </p:txBody>
      </p:sp>
      <p:pic>
        <p:nvPicPr>
          <p:cNvPr id="15" name="Picture 2" descr="Image result for reuse reduce recycle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0651" y="3352533"/>
            <a:ext cx="2147750" cy="1526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773707" y="961992"/>
            <a:ext cx="3526780" cy="3526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92927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0374" y="2054928"/>
            <a:ext cx="387865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cs typeface="Calibri"/>
              </a:rPr>
              <a:t>From zooplankton 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  <a:cs typeface="Calibri"/>
              </a:rPr>
              <a:t>to krill to larger organisms, to marine </a:t>
            </a:r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cs typeface="Calibri"/>
              </a:rPr>
              <a:t>mammals </a:t>
            </a:r>
            <a:r>
              <a:rPr lang="en-US" sz="2000" dirty="0" err="1">
                <a:solidFill>
                  <a:schemeClr val="accent5">
                    <a:lumMod val="50000"/>
                  </a:schemeClr>
                </a:solidFill>
                <a:cs typeface="Calibri"/>
              </a:rPr>
              <a:t>microplastic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  <a:cs typeface="Calibri"/>
              </a:rPr>
              <a:t> </a:t>
            </a:r>
            <a:r>
              <a:rPr lang="en-US" sz="2000" dirty="0" err="1">
                <a:solidFill>
                  <a:schemeClr val="accent5">
                    <a:lumMod val="50000"/>
                  </a:schemeClr>
                </a:solidFill>
                <a:cs typeface="Calibri"/>
              </a:rPr>
              <a:t>bioaccumulate</a:t>
            </a:r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cs typeface="Calibri"/>
              </a:rPr>
              <a:t>. </a:t>
            </a:r>
          </a:p>
          <a:p>
            <a:endParaRPr lang="en-US" sz="2000" dirty="0">
              <a:solidFill>
                <a:schemeClr val="accent5">
                  <a:lumMod val="50000"/>
                </a:schemeClr>
              </a:solidFill>
              <a:cs typeface="Calibri"/>
            </a:endParaRPr>
          </a:p>
          <a:p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cs typeface="Calibri"/>
              </a:rPr>
              <a:t>Krill 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  <a:cs typeface="Calibri"/>
              </a:rPr>
              <a:t>are ecologically important because they form the staple diet of many animals including seals, whales, fish, squid, penguins and other </a:t>
            </a:r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cs typeface="Calibri"/>
              </a:rPr>
              <a:t>seabirds.</a:t>
            </a:r>
            <a:endParaRPr lang="en-US" sz="2000" dirty="0">
              <a:solidFill>
                <a:schemeClr val="accent5">
                  <a:lumMod val="50000"/>
                </a:schemeClr>
              </a:solidFill>
              <a:cs typeface="Calibri"/>
            </a:endParaRPr>
          </a:p>
        </p:txBody>
      </p:sp>
      <p:pic>
        <p:nvPicPr>
          <p:cNvPr id="5" name="Picture 4" descr="BMF Logo 2 Blue.ai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261470"/>
            <a:ext cx="2075988" cy="664882"/>
          </a:xfrm>
          <a:prstGeom prst="rect">
            <a:avLst/>
          </a:prstGeom>
        </p:spPr>
      </p:pic>
      <p:sp>
        <p:nvSpPr>
          <p:cNvPr id="6" name="Subtitle 2"/>
          <p:cNvSpPr txBox="1">
            <a:spLocks/>
          </p:cNvSpPr>
          <p:nvPr/>
        </p:nvSpPr>
        <p:spPr>
          <a:xfrm>
            <a:off x="450374" y="1208875"/>
            <a:ext cx="4392706" cy="84605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None/>
            </a:pPr>
            <a:r>
              <a:rPr lang="en-US" sz="4400" b="1" dirty="0" err="1" smtClean="0">
                <a:solidFill>
                  <a:srgbClr val="FF6600"/>
                </a:solidFill>
                <a:latin typeface="Calibri"/>
                <a:cs typeface="Calibri"/>
              </a:rPr>
              <a:t>Microplastics</a:t>
            </a:r>
            <a:endParaRPr lang="en-US" sz="4400" b="1" dirty="0" smtClean="0">
              <a:solidFill>
                <a:srgbClr val="FF6600"/>
              </a:solidFill>
              <a:latin typeface="Calibri"/>
              <a:cs typeface="Calibri"/>
            </a:endParaRPr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473601" y="5322075"/>
            <a:ext cx="8156084" cy="1404471"/>
          </a:xfrm>
        </p:spPr>
        <p:txBody>
          <a:bodyPr>
            <a:normAutofit/>
          </a:bodyPr>
          <a:lstStyle/>
          <a:p>
            <a:r>
              <a:rPr lang="en-GB" sz="2400" dirty="0" smtClean="0">
                <a:latin typeface="Calibri"/>
                <a:cs typeface="Calibri"/>
              </a:rPr>
              <a:t>Zooplankton </a:t>
            </a:r>
            <a:r>
              <a:rPr lang="en-GB" sz="2400" dirty="0">
                <a:latin typeface="Calibri"/>
                <a:cs typeface="Calibri"/>
              </a:rPr>
              <a:t>are filter feeders, that means they filter their food from the surrounding </a:t>
            </a:r>
            <a:r>
              <a:rPr lang="en-GB" sz="2400" dirty="0" smtClean="0">
                <a:latin typeface="Calibri"/>
                <a:cs typeface="Calibri"/>
              </a:rPr>
              <a:t>water. Anything that </a:t>
            </a:r>
            <a:r>
              <a:rPr lang="en-GB" sz="2400" dirty="0">
                <a:latin typeface="Calibri"/>
                <a:cs typeface="Calibri"/>
              </a:rPr>
              <a:t>is in the water such as </a:t>
            </a:r>
            <a:r>
              <a:rPr lang="en-GB" sz="2400" dirty="0" err="1">
                <a:latin typeface="Calibri"/>
                <a:cs typeface="Calibri"/>
              </a:rPr>
              <a:t>microplastics</a:t>
            </a:r>
            <a:r>
              <a:rPr lang="en-GB" sz="2400" dirty="0">
                <a:latin typeface="Calibri"/>
                <a:cs typeface="Calibri"/>
              </a:rPr>
              <a:t> gets ingested.</a:t>
            </a:r>
          </a:p>
          <a:p>
            <a:endParaRPr lang="en-GB" sz="2400" dirty="0">
              <a:latin typeface="Calibri"/>
              <a:cs typeface="Calibri"/>
            </a:endParaRPr>
          </a:p>
        </p:txBody>
      </p:sp>
      <p:pic>
        <p:nvPicPr>
          <p:cNvPr id="8" name="Picture 7" descr="Related image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54273" y="2471362"/>
            <a:ext cx="4075411" cy="2445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4273" y="352733"/>
            <a:ext cx="4065509" cy="2324116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376597" y="352733"/>
            <a:ext cx="2083758" cy="54722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452645" y="302388"/>
            <a:ext cx="22054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chemeClr val="bg1"/>
                </a:solidFill>
              </a:rPr>
              <a:t>Case Study</a:t>
            </a:r>
            <a:endParaRPr lang="en-US" sz="3000" b="1" dirty="0">
              <a:solidFill>
                <a:schemeClr val="bg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45851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0374" y="2054928"/>
            <a:ext cx="364869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50000"/>
                  </a:schemeClr>
                </a:solidFill>
                <a:cs typeface="Calibri"/>
              </a:rPr>
              <a:t>Latest </a:t>
            </a:r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cs typeface="Calibri"/>
              </a:rPr>
              <a:t>research </a:t>
            </a:r>
            <a:r>
              <a:rPr lang="en-US" sz="2000" dirty="0" err="1" smtClean="0">
                <a:solidFill>
                  <a:schemeClr val="accent5">
                    <a:lumMod val="50000"/>
                  </a:schemeClr>
                </a:solidFill>
                <a:cs typeface="Calibri"/>
              </a:rPr>
              <a:t>suggestts</a:t>
            </a:r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cs typeface="Calibri"/>
              </a:rPr>
              <a:t> 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  <a:cs typeface="Calibri"/>
              </a:rPr>
              <a:t>that krill can turn </a:t>
            </a:r>
            <a:r>
              <a:rPr lang="en-US" sz="2000" dirty="0" err="1">
                <a:solidFill>
                  <a:schemeClr val="accent5">
                    <a:lumMod val="50000"/>
                  </a:schemeClr>
                </a:solidFill>
                <a:cs typeface="Calibri"/>
              </a:rPr>
              <a:t>microplastics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  <a:cs typeface="Calibri"/>
              </a:rPr>
              <a:t> into </a:t>
            </a:r>
            <a:r>
              <a:rPr lang="en-US" sz="2000" dirty="0" err="1">
                <a:solidFill>
                  <a:schemeClr val="accent5">
                    <a:lumMod val="50000"/>
                  </a:schemeClr>
                </a:solidFill>
                <a:cs typeface="Calibri"/>
              </a:rPr>
              <a:t>nanoplastics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  <a:cs typeface="Calibri"/>
              </a:rPr>
              <a:t> (even smaller) through digestion. This is really important research as it suggests that there are biological processes occurring in krill that transform these plastics to </a:t>
            </a:r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cs typeface="Calibri"/>
              </a:rPr>
              <a:t>smaller plastics.</a:t>
            </a:r>
            <a:endParaRPr lang="en-US" sz="2000" dirty="0">
              <a:solidFill>
                <a:schemeClr val="accent5">
                  <a:lumMod val="50000"/>
                </a:schemeClr>
              </a:solidFill>
              <a:cs typeface="Calibri"/>
            </a:endParaRPr>
          </a:p>
        </p:txBody>
      </p:sp>
      <p:pic>
        <p:nvPicPr>
          <p:cNvPr id="5" name="Picture 4" descr="BMF Logo 2 Blue.ai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261470"/>
            <a:ext cx="2075988" cy="664882"/>
          </a:xfrm>
          <a:prstGeom prst="rect">
            <a:avLst/>
          </a:prstGeom>
        </p:spPr>
      </p:pic>
      <p:sp>
        <p:nvSpPr>
          <p:cNvPr id="6" name="Subtitle 2"/>
          <p:cNvSpPr txBox="1">
            <a:spLocks/>
          </p:cNvSpPr>
          <p:nvPr/>
        </p:nvSpPr>
        <p:spPr>
          <a:xfrm>
            <a:off x="450374" y="1208875"/>
            <a:ext cx="4392706" cy="84605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None/>
            </a:pPr>
            <a:r>
              <a:rPr lang="en-US" sz="4400" b="1" dirty="0" err="1" smtClean="0">
                <a:solidFill>
                  <a:srgbClr val="FF6600"/>
                </a:solidFill>
                <a:latin typeface="Calibri"/>
                <a:cs typeface="Calibri"/>
              </a:rPr>
              <a:t>Nanoplastics</a:t>
            </a:r>
            <a:endParaRPr lang="en-US" sz="4400" b="1" dirty="0" smtClean="0">
              <a:solidFill>
                <a:srgbClr val="FF6600"/>
              </a:solidFill>
              <a:latin typeface="Calibri"/>
              <a:cs typeface="Calibri"/>
            </a:endParaRPr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473601" y="5322075"/>
            <a:ext cx="8156084" cy="1404471"/>
          </a:xfrm>
        </p:spPr>
        <p:txBody>
          <a:bodyPr>
            <a:normAutofit/>
          </a:bodyPr>
          <a:lstStyle/>
          <a:p>
            <a:r>
              <a:rPr lang="en-GB" sz="2400" dirty="0" smtClean="0">
                <a:latin typeface="Calibri"/>
                <a:cs typeface="Calibri"/>
              </a:rPr>
              <a:t>This does </a:t>
            </a:r>
            <a:r>
              <a:rPr lang="en-GB" sz="2400" dirty="0">
                <a:latin typeface="Calibri"/>
                <a:cs typeface="Calibri"/>
              </a:rPr>
              <a:t>not remove them from the environment unfortunately, it just makes plastics even harder to detect and therefore more likely to be eaten by other animals.</a:t>
            </a:r>
          </a:p>
          <a:p>
            <a:endParaRPr lang="en-GB" sz="2400" dirty="0">
              <a:latin typeface="Calibri"/>
              <a:cs typeface="Calibri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8804" y="1691250"/>
            <a:ext cx="4560022" cy="285666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3376597" y="352733"/>
            <a:ext cx="2083758" cy="54722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452645" y="302388"/>
            <a:ext cx="22054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chemeClr val="bg1"/>
                </a:solidFill>
              </a:rPr>
              <a:t>Case Study</a:t>
            </a:r>
            <a:endParaRPr lang="en-US" sz="3000" b="1" dirty="0">
              <a:solidFill>
                <a:schemeClr val="bg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0932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6791" y="101600"/>
            <a:ext cx="6553200" cy="665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1187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0374" y="2054928"/>
            <a:ext cx="500998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cs typeface="Calibri"/>
              </a:rPr>
              <a:t>In 2017 a whale was washed 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  <a:cs typeface="Calibri"/>
              </a:rPr>
              <a:t>up on the coast of </a:t>
            </a:r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cs typeface="Calibri"/>
              </a:rPr>
              <a:t>Norway. They 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  <a:cs typeface="Calibri"/>
              </a:rPr>
              <a:t>tried to tow it back out to sea but it kept coming back in, eventually they had to shoot it and inside they found 30 plastic </a:t>
            </a:r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cs typeface="Calibri"/>
              </a:rPr>
              <a:t>bags. The 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  <a:cs typeface="Calibri"/>
              </a:rPr>
              <a:t>rubbish accumulated and ended up acting as a barrier in the stomach of the whale, it was thought the whale could have been in pain </a:t>
            </a:r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cs typeface="Calibri"/>
              </a:rPr>
              <a:t>for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  <a:cs typeface="Calibri"/>
              </a:rPr>
              <a:t> </a:t>
            </a:r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cs typeface="Calibri"/>
              </a:rPr>
              <a:t>a 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  <a:cs typeface="Calibri"/>
              </a:rPr>
              <a:t>long time. </a:t>
            </a:r>
          </a:p>
        </p:txBody>
      </p:sp>
      <p:pic>
        <p:nvPicPr>
          <p:cNvPr id="5" name="Picture 4" descr="BMF Logo 2 Blue.ai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261470"/>
            <a:ext cx="2075988" cy="664882"/>
          </a:xfrm>
          <a:prstGeom prst="rect">
            <a:avLst/>
          </a:prstGeom>
        </p:spPr>
      </p:pic>
      <p:sp>
        <p:nvSpPr>
          <p:cNvPr id="6" name="Subtitle 2"/>
          <p:cNvSpPr txBox="1">
            <a:spLocks/>
          </p:cNvSpPr>
          <p:nvPr/>
        </p:nvSpPr>
        <p:spPr>
          <a:xfrm>
            <a:off x="450374" y="1208875"/>
            <a:ext cx="4392706" cy="84605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None/>
            </a:pPr>
            <a:r>
              <a:rPr lang="en-US" sz="4400" b="1" dirty="0" smtClean="0">
                <a:solidFill>
                  <a:srgbClr val="FF6600"/>
                </a:solidFill>
                <a:latin typeface="Calibri"/>
                <a:cs typeface="Calibri"/>
              </a:rPr>
              <a:t>Plastic Whale</a:t>
            </a:r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473601" y="5322075"/>
            <a:ext cx="8156084" cy="1404471"/>
          </a:xfrm>
        </p:spPr>
        <p:txBody>
          <a:bodyPr>
            <a:normAutofit/>
          </a:bodyPr>
          <a:lstStyle/>
          <a:p>
            <a:r>
              <a:rPr lang="en-GB" sz="3000" dirty="0">
                <a:latin typeface="Calibri"/>
                <a:cs typeface="Calibri"/>
              </a:rPr>
              <a:t>Researchers believe the whale may </a:t>
            </a:r>
            <a:r>
              <a:rPr lang="en-GB" sz="3000" dirty="0" smtClean="0">
                <a:latin typeface="Calibri"/>
                <a:cs typeface="Calibri"/>
              </a:rPr>
              <a:t>have</a:t>
            </a:r>
            <a:br>
              <a:rPr lang="en-GB" sz="3000" dirty="0" smtClean="0">
                <a:latin typeface="Calibri"/>
                <a:cs typeface="Calibri"/>
              </a:rPr>
            </a:br>
            <a:r>
              <a:rPr lang="en-GB" sz="3000" dirty="0" smtClean="0">
                <a:latin typeface="Calibri"/>
                <a:cs typeface="Calibri"/>
              </a:rPr>
              <a:t>thought </a:t>
            </a:r>
            <a:r>
              <a:rPr lang="en-GB" sz="3000" dirty="0">
                <a:latin typeface="Calibri"/>
                <a:cs typeface="Calibri"/>
              </a:rPr>
              <a:t>the plastic bags were squid. </a:t>
            </a:r>
          </a:p>
        </p:txBody>
      </p:sp>
      <p:pic>
        <p:nvPicPr>
          <p:cNvPr id="8" name="Picture 7" descr="Image result for a plastic whale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97242" y="352733"/>
            <a:ext cx="3374813" cy="4404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" name="Group 14"/>
          <p:cNvGrpSpPr/>
          <p:nvPr/>
        </p:nvGrpSpPr>
        <p:grpSpPr>
          <a:xfrm>
            <a:off x="3376597" y="302388"/>
            <a:ext cx="2281484" cy="830997"/>
            <a:chOff x="3376597" y="302388"/>
            <a:chExt cx="2281484" cy="830997"/>
          </a:xfrm>
        </p:grpSpPr>
        <p:sp>
          <p:nvSpPr>
            <p:cNvPr id="13" name="Rectangle 12"/>
            <p:cNvSpPr/>
            <p:nvPr/>
          </p:nvSpPr>
          <p:spPr>
            <a:xfrm>
              <a:off x="3376597" y="352733"/>
              <a:ext cx="2083758" cy="547222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452645" y="302388"/>
              <a:ext cx="22054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 smtClean="0">
                  <a:solidFill>
                    <a:schemeClr val="bg1"/>
                  </a:solidFill>
                </a:rPr>
                <a:t>Case Study</a:t>
              </a:r>
              <a:endParaRPr lang="en-US" sz="3000" b="1" dirty="0">
                <a:solidFill>
                  <a:schemeClr val="bg1"/>
                </a:solidFill>
              </a:endParaRPr>
            </a:p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4920074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4. Whale Autopsy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5804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1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0374" y="2054928"/>
            <a:ext cx="500998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cs typeface="Calibri"/>
              </a:rPr>
              <a:t>Research suggests 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  <a:cs typeface="Calibri"/>
              </a:rPr>
              <a:t>even the most pristine environments such as Antarctica are being contaminated with plastic waste. It was thought that the Antarctic Circumpolar currents </a:t>
            </a:r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cs typeface="Calibri"/>
              </a:rPr>
              <a:t>were 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  <a:cs typeface="Calibri"/>
              </a:rPr>
              <a:t>impenetrable to letting waste through to Antarctic waters, we now know this is not the case. </a:t>
            </a:r>
          </a:p>
        </p:txBody>
      </p:sp>
      <p:pic>
        <p:nvPicPr>
          <p:cNvPr id="5" name="Picture 4" descr="BMF Logo 2 Blue.ai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261470"/>
            <a:ext cx="2075988" cy="664882"/>
          </a:xfrm>
          <a:prstGeom prst="rect">
            <a:avLst/>
          </a:prstGeom>
        </p:spPr>
      </p:pic>
      <p:sp>
        <p:nvSpPr>
          <p:cNvPr id="6" name="Subtitle 2"/>
          <p:cNvSpPr txBox="1">
            <a:spLocks/>
          </p:cNvSpPr>
          <p:nvPr/>
        </p:nvSpPr>
        <p:spPr>
          <a:xfrm>
            <a:off x="450374" y="1208875"/>
            <a:ext cx="4392706" cy="84605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None/>
            </a:pPr>
            <a:r>
              <a:rPr lang="en-US" sz="4400" b="1" dirty="0" smtClean="0">
                <a:solidFill>
                  <a:srgbClr val="FF6600"/>
                </a:solidFill>
                <a:latin typeface="Calibri"/>
                <a:cs typeface="Calibri"/>
              </a:rPr>
              <a:t>Antarctic Waste</a:t>
            </a:r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473601" y="5322075"/>
            <a:ext cx="8156084" cy="1404471"/>
          </a:xfrm>
        </p:spPr>
        <p:txBody>
          <a:bodyPr>
            <a:normAutofit lnSpcReduction="10000"/>
          </a:bodyPr>
          <a:lstStyle/>
          <a:p>
            <a:r>
              <a:rPr lang="en-GB" sz="3000" dirty="0">
                <a:latin typeface="Calibri"/>
                <a:cs typeface="Calibri"/>
              </a:rPr>
              <a:t>Recent research has shown that levels of </a:t>
            </a:r>
            <a:r>
              <a:rPr lang="en-GB" sz="3000" dirty="0" err="1">
                <a:latin typeface="Calibri"/>
                <a:cs typeface="Calibri"/>
              </a:rPr>
              <a:t>microplastics</a:t>
            </a:r>
            <a:r>
              <a:rPr lang="en-GB" sz="3000" dirty="0">
                <a:latin typeface="Calibri"/>
                <a:cs typeface="Calibri"/>
              </a:rPr>
              <a:t> in Antarctic waters are five times higher than expected.</a:t>
            </a:r>
          </a:p>
          <a:p>
            <a:endParaRPr lang="en-GB" sz="3000" dirty="0">
              <a:latin typeface="Calibri"/>
              <a:cs typeface="Calibri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7118" y="1102756"/>
            <a:ext cx="3361981" cy="3361981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376597" y="352733"/>
            <a:ext cx="2083758" cy="54722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3452645" y="302388"/>
            <a:ext cx="22054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chemeClr val="bg1"/>
                </a:solidFill>
              </a:rPr>
              <a:t>Case Study</a:t>
            </a:r>
            <a:endParaRPr lang="en-US" sz="3000" b="1" dirty="0">
              <a:solidFill>
                <a:schemeClr val="bg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65223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9050" y="0"/>
            <a:ext cx="9163049" cy="6907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6521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5. Antarctic Polution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" y="857249"/>
            <a:ext cx="9103017" cy="5120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059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06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0374" y="2054929"/>
            <a:ext cx="420385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solidFill>
                  <a:schemeClr val="accent5">
                    <a:lumMod val="50000"/>
                  </a:schemeClr>
                </a:solidFill>
                <a:cs typeface="Calibri"/>
              </a:rPr>
              <a:t>Boyan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  <a:cs typeface="Calibri"/>
              </a:rPr>
              <a:t> Slat is a 20 year old Dutch inventor who has come up with an idea of how to clean up the oceans</a:t>
            </a:r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cs typeface="Calibri"/>
              </a:rPr>
              <a:t>,</a:t>
            </a:r>
            <a:br>
              <a:rPr lang="en-US" sz="2000" dirty="0" smtClean="0">
                <a:solidFill>
                  <a:schemeClr val="accent5">
                    <a:lumMod val="50000"/>
                  </a:schemeClr>
                </a:solidFill>
                <a:cs typeface="Calibri"/>
              </a:rPr>
            </a:br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cs typeface="Calibri"/>
              </a:rPr>
              <a:t>his 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  <a:cs typeface="Calibri"/>
              </a:rPr>
              <a:t>project is called Ocean Cleanup. </a:t>
            </a:r>
            <a:endParaRPr lang="en-US" sz="2000" dirty="0" smtClean="0">
              <a:solidFill>
                <a:schemeClr val="accent5">
                  <a:lumMod val="50000"/>
                </a:schemeClr>
              </a:solidFill>
              <a:cs typeface="Calibri"/>
            </a:endParaRPr>
          </a:p>
          <a:p>
            <a:endParaRPr lang="en-US" sz="2000" dirty="0">
              <a:solidFill>
                <a:schemeClr val="accent5">
                  <a:lumMod val="50000"/>
                </a:schemeClr>
              </a:solidFill>
              <a:cs typeface="Calibri"/>
            </a:endParaRPr>
          </a:p>
          <a:p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cs typeface="Calibri"/>
              </a:rPr>
              <a:t>It 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  <a:cs typeface="Calibri"/>
              </a:rPr>
              <a:t>uses floating booms (inflated tubes) that sit on the water's surface and float with the currents collecting plastics as it floats. </a:t>
            </a:r>
          </a:p>
          <a:p>
            <a:endParaRPr lang="en-US" sz="2000" dirty="0" smtClean="0">
              <a:solidFill>
                <a:schemeClr val="accent5">
                  <a:lumMod val="50000"/>
                </a:schemeClr>
              </a:solidFill>
              <a:cs typeface="Calibri"/>
            </a:endParaRPr>
          </a:p>
        </p:txBody>
      </p:sp>
      <p:pic>
        <p:nvPicPr>
          <p:cNvPr id="5" name="Picture 4" descr="BMF Logo 2 Blue.ai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261470"/>
            <a:ext cx="2075988" cy="664882"/>
          </a:xfrm>
          <a:prstGeom prst="rect">
            <a:avLst/>
          </a:prstGeom>
        </p:spPr>
      </p:pic>
      <p:sp>
        <p:nvSpPr>
          <p:cNvPr id="6" name="Subtitle 2"/>
          <p:cNvSpPr txBox="1">
            <a:spLocks/>
          </p:cNvSpPr>
          <p:nvPr/>
        </p:nvSpPr>
        <p:spPr>
          <a:xfrm>
            <a:off x="450374" y="1208875"/>
            <a:ext cx="4392706" cy="84605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None/>
            </a:pPr>
            <a:r>
              <a:rPr lang="en-US" sz="4400" b="1" dirty="0" smtClean="0">
                <a:solidFill>
                  <a:srgbClr val="FF6600"/>
                </a:solidFill>
                <a:latin typeface="Calibri"/>
                <a:cs typeface="Calibri"/>
              </a:rPr>
              <a:t>Ocean Cleanup</a:t>
            </a:r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473601" y="5322075"/>
            <a:ext cx="8156084" cy="1404471"/>
          </a:xfrm>
        </p:spPr>
        <p:txBody>
          <a:bodyPr>
            <a:normAutofit/>
          </a:bodyPr>
          <a:lstStyle/>
          <a:p>
            <a:r>
              <a:rPr lang="en-GB" sz="3000" dirty="0">
                <a:latin typeface="Calibri"/>
                <a:cs typeface="Calibri"/>
              </a:rPr>
              <a:t>Eventually the plastic waste is collected by </a:t>
            </a:r>
            <a:r>
              <a:rPr lang="en-GB" sz="3000" dirty="0" smtClean="0">
                <a:latin typeface="Calibri"/>
                <a:cs typeface="Calibri"/>
              </a:rPr>
              <a:t>ships</a:t>
            </a:r>
            <a:br>
              <a:rPr lang="en-GB" sz="3000" dirty="0" smtClean="0">
                <a:latin typeface="Calibri"/>
                <a:cs typeface="Calibri"/>
              </a:rPr>
            </a:br>
            <a:r>
              <a:rPr lang="en-GB" sz="3000" dirty="0" smtClean="0">
                <a:latin typeface="Calibri"/>
                <a:cs typeface="Calibri"/>
              </a:rPr>
              <a:t>and </a:t>
            </a:r>
            <a:r>
              <a:rPr lang="en-GB" sz="3000" dirty="0">
                <a:latin typeface="Calibri"/>
                <a:cs typeface="Calibri"/>
              </a:rPr>
              <a:t>taken back to recycle on land. </a:t>
            </a:r>
          </a:p>
          <a:p>
            <a:endParaRPr lang="en-GB" sz="3000" dirty="0">
              <a:latin typeface="Calibri"/>
              <a:cs typeface="Calibri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4229" y="2556515"/>
            <a:ext cx="4243561" cy="238700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4229" y="362878"/>
            <a:ext cx="4243561" cy="2382922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3376597" y="352733"/>
            <a:ext cx="2083758" cy="54722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3452645" y="302388"/>
            <a:ext cx="22054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chemeClr val="bg1"/>
                </a:solidFill>
              </a:rPr>
              <a:t>Case Study</a:t>
            </a:r>
            <a:endParaRPr lang="en-US" sz="3000" b="1" dirty="0">
              <a:solidFill>
                <a:schemeClr val="bg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8551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 txBox="1">
            <a:spLocks/>
          </p:cNvSpPr>
          <p:nvPr/>
        </p:nvSpPr>
        <p:spPr>
          <a:xfrm>
            <a:off x="862968" y="1788201"/>
            <a:ext cx="7376385" cy="180003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90000"/>
              </a:lnSpc>
              <a:buNone/>
            </a:pPr>
            <a:r>
              <a:rPr lang="en-US" sz="5000" b="1" dirty="0" smtClean="0">
                <a:solidFill>
                  <a:srgbClr val="215968"/>
                </a:solidFill>
                <a:latin typeface="Calibri"/>
                <a:cs typeface="Calibri"/>
              </a:rPr>
              <a:t>Get involved!</a:t>
            </a:r>
          </a:p>
          <a:p>
            <a:pPr marL="0" indent="0" algn="ctr">
              <a:lnSpc>
                <a:spcPct val="90000"/>
              </a:lnSpc>
              <a:buNone/>
            </a:pPr>
            <a:r>
              <a:rPr lang="en-US" sz="4400" dirty="0" smtClean="0">
                <a:solidFill>
                  <a:srgbClr val="FF6600"/>
                </a:solidFill>
                <a:latin typeface="Calibri"/>
                <a:cs typeface="Calibri"/>
              </a:rPr>
              <a:t>Do you have any ideas to help reduce and/or collect</a:t>
            </a:r>
            <a:br>
              <a:rPr lang="en-US" sz="4400" dirty="0" smtClean="0">
                <a:solidFill>
                  <a:srgbClr val="FF6600"/>
                </a:solidFill>
                <a:latin typeface="Calibri"/>
                <a:cs typeface="Calibri"/>
              </a:rPr>
            </a:br>
            <a:r>
              <a:rPr lang="en-US" sz="4400" dirty="0" smtClean="0">
                <a:solidFill>
                  <a:srgbClr val="FF6600"/>
                </a:solidFill>
                <a:latin typeface="Calibri"/>
                <a:cs typeface="Calibri"/>
              </a:rPr>
              <a:t>marine litter?</a:t>
            </a:r>
          </a:p>
        </p:txBody>
      </p:sp>
      <p:pic>
        <p:nvPicPr>
          <p:cNvPr id="9" name="Picture 8" descr="BMF Logo 2 Blue.ai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261470"/>
            <a:ext cx="2075988" cy="66488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669255"/>
            <a:ext cx="91440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dirty="0" smtClean="0">
                <a:solidFill>
                  <a:schemeClr val="bg1"/>
                </a:solidFill>
              </a:rPr>
              <a:t>Be part of the solution. Not the problem.</a:t>
            </a:r>
            <a:endParaRPr lang="en-US" sz="3500" dirty="0">
              <a:solidFill>
                <a:schemeClr val="bg1"/>
              </a:solidFill>
            </a:endParaRPr>
          </a:p>
        </p:txBody>
      </p:sp>
      <p:pic>
        <p:nvPicPr>
          <p:cNvPr id="5" name="Picture 4" descr="Think Icon.ai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9918" y="86689"/>
            <a:ext cx="2300366" cy="2300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108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5660" y="5459396"/>
            <a:ext cx="8156084" cy="1121686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en-US" sz="3600" dirty="0" smtClean="0">
                <a:latin typeface="Calibri"/>
                <a:cs typeface="Calibri"/>
              </a:rPr>
              <a:t>Thank you for listening.</a:t>
            </a:r>
          </a:p>
          <a:p>
            <a:pPr>
              <a:lnSpc>
                <a:spcPct val="80000"/>
              </a:lnSpc>
            </a:pPr>
            <a:r>
              <a:rPr lang="en-US" sz="3600" dirty="0" smtClean="0">
                <a:solidFill>
                  <a:srgbClr val="FF6600"/>
                </a:solidFill>
                <a:latin typeface="Calibri"/>
                <a:cs typeface="Calibri"/>
              </a:rPr>
              <a:t>Any questions?</a:t>
            </a:r>
            <a:endParaRPr lang="en-US" sz="3600" dirty="0">
              <a:solidFill>
                <a:srgbClr val="FF6600"/>
              </a:solidFill>
              <a:latin typeface="Calibri"/>
              <a:cs typeface="Calibri"/>
            </a:endParaRPr>
          </a:p>
        </p:txBody>
      </p:sp>
      <p:pic>
        <p:nvPicPr>
          <p:cNvPr id="9" name="Picture 8" descr="Lyme Bay Logo_CMYK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4342" y="1172948"/>
            <a:ext cx="4610306" cy="3136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2943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9050" y="0"/>
            <a:ext cx="9163050" cy="6907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3795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9050" y="0"/>
            <a:ext cx="9163050" cy="6907942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2518257" y="3628135"/>
            <a:ext cx="147014" cy="147014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3179930" y="3531848"/>
            <a:ext cx="147014" cy="147014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4244891" y="3138904"/>
            <a:ext cx="147014" cy="147014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5514871" y="3481121"/>
            <a:ext cx="147014" cy="147014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51751" y="3160285"/>
            <a:ext cx="1287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</a:rPr>
              <a:t>Axmouth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73373" y="3280223"/>
            <a:ext cx="1287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Beer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18352" y="3121819"/>
            <a:ext cx="1287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West Bay</a:t>
            </a:r>
            <a:endParaRPr lang="en-US" dirty="0">
              <a:solidFill>
                <a:srgbClr val="FFFFFF"/>
              </a:solidFill>
            </a:endParaRPr>
          </a:p>
        </p:txBody>
      </p:sp>
      <p:cxnSp>
        <p:nvCxnSpPr>
          <p:cNvPr id="15" name="Curved Connector 14"/>
          <p:cNvCxnSpPr/>
          <p:nvPr/>
        </p:nvCxnSpPr>
        <p:spPr>
          <a:xfrm rot="5400000" flipH="1" flipV="1">
            <a:off x="2795994" y="1134507"/>
            <a:ext cx="3669169" cy="1012673"/>
          </a:xfrm>
          <a:prstGeom prst="curvedConnector3">
            <a:avLst/>
          </a:prstGeom>
          <a:ln w="3175" cmpd="sng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742677" y="2798047"/>
            <a:ext cx="1287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Lyme Regis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64134" y="1588859"/>
            <a:ext cx="1960107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accent3"/>
                </a:solidFill>
              </a:rPr>
              <a:t>DEVON</a:t>
            </a:r>
            <a:endParaRPr lang="en-US" sz="3200" dirty="0">
              <a:solidFill>
                <a:schemeClr val="accent3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36913" y="1588859"/>
            <a:ext cx="1960107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9BBB59"/>
                </a:solidFill>
              </a:rPr>
              <a:t>DORSET</a:t>
            </a:r>
            <a:endParaRPr lang="en-US" sz="3200" dirty="0">
              <a:solidFill>
                <a:srgbClr val="9BBB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8493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1810" y="1865259"/>
            <a:ext cx="3536988" cy="2357992"/>
          </a:xfrm>
          <a:prstGeom prst="rect">
            <a:avLst/>
          </a:prstGeom>
        </p:spPr>
      </p:pic>
      <p:pic>
        <p:nvPicPr>
          <p:cNvPr id="2" name="Picture 1" descr="shutterstock_141261280.psd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1664" y="-177509"/>
            <a:ext cx="3537642" cy="2357992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601" y="5471918"/>
            <a:ext cx="8156084" cy="917915"/>
          </a:xfrm>
        </p:spPr>
        <p:txBody>
          <a:bodyPr>
            <a:normAutofit fontScale="92500" lnSpcReduction="20000"/>
          </a:bodyPr>
          <a:lstStyle/>
          <a:p>
            <a:pPr algn="l">
              <a:lnSpc>
                <a:spcPct val="110000"/>
              </a:lnSpc>
            </a:pPr>
            <a:r>
              <a:rPr lang="en-US" dirty="0" smtClean="0">
                <a:latin typeface="Calibri"/>
                <a:cs typeface="Calibri"/>
              </a:rPr>
              <a:t>These items are found</a:t>
            </a:r>
            <a:br>
              <a:rPr lang="en-US" dirty="0" smtClean="0">
                <a:latin typeface="Calibri"/>
                <a:cs typeface="Calibri"/>
              </a:rPr>
            </a:br>
            <a:r>
              <a:rPr lang="en-US" dirty="0" smtClean="0">
                <a:latin typeface="Calibri"/>
                <a:cs typeface="Calibri"/>
              </a:rPr>
              <a:t>in Lyme Bay Reserve</a:t>
            </a:r>
            <a:endParaRPr lang="en-US" dirty="0">
              <a:latin typeface="Calibri"/>
              <a:cs typeface="Calibri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8958" y="328765"/>
            <a:ext cx="3102786" cy="1745317"/>
          </a:xfrm>
          <a:prstGeom prst="rect">
            <a:avLst/>
          </a:prstGeom>
          <a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9050" cap="sq" cmpd="sng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381000" y="1191972"/>
            <a:ext cx="3735294" cy="3490463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buNone/>
            </a:pPr>
            <a:r>
              <a:rPr lang="en-US" sz="3500" b="1" dirty="0" smtClean="0">
                <a:solidFill>
                  <a:srgbClr val="FF6600"/>
                </a:solidFill>
                <a:latin typeface="Calibri"/>
                <a:cs typeface="Calibri"/>
              </a:rPr>
              <a:t>What is</a:t>
            </a:r>
            <a:br>
              <a:rPr lang="en-US" sz="3500" b="1" dirty="0" smtClean="0">
                <a:solidFill>
                  <a:srgbClr val="FF6600"/>
                </a:solidFill>
                <a:latin typeface="Calibri"/>
                <a:cs typeface="Calibri"/>
              </a:rPr>
            </a:br>
            <a:r>
              <a:rPr lang="en-US" sz="3500" b="1" dirty="0" smtClean="0">
                <a:solidFill>
                  <a:srgbClr val="FF6600"/>
                </a:solidFill>
                <a:latin typeface="Calibri"/>
                <a:cs typeface="Calibri"/>
              </a:rPr>
              <a:t>marine litter?</a:t>
            </a:r>
            <a:endParaRPr lang="en-GB" sz="35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0" lvl="0" indent="0" defTabSz="914400">
              <a:lnSpc>
                <a:spcPct val="90000"/>
              </a:lnSpc>
              <a:spcBef>
                <a:spcPts val="1000"/>
              </a:spcBef>
              <a:buNone/>
            </a:pPr>
            <a:r>
              <a:rPr lang="en-GB" sz="3000" dirty="0" smtClean="0">
                <a:solidFill>
                  <a:schemeClr val="accent5">
                    <a:lumMod val="50000"/>
                  </a:schemeClr>
                </a:solidFill>
              </a:rPr>
              <a:t>Marine </a:t>
            </a:r>
            <a:r>
              <a:rPr lang="en-GB" sz="3000" dirty="0">
                <a:solidFill>
                  <a:schemeClr val="accent5">
                    <a:lumMod val="50000"/>
                  </a:schemeClr>
                </a:solidFill>
              </a:rPr>
              <a:t>litter </a:t>
            </a:r>
            <a:r>
              <a:rPr lang="en-GB" sz="3000" dirty="0" smtClean="0">
                <a:solidFill>
                  <a:schemeClr val="accent5">
                    <a:lumMod val="50000"/>
                  </a:schemeClr>
                </a:solidFill>
              </a:rPr>
              <a:t>is made</a:t>
            </a:r>
            <a:br>
              <a:rPr lang="en-GB" sz="30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en-GB" sz="3000" dirty="0" smtClean="0">
                <a:solidFill>
                  <a:schemeClr val="accent5">
                    <a:lumMod val="50000"/>
                  </a:schemeClr>
                </a:solidFill>
              </a:rPr>
              <a:t>up of man </a:t>
            </a:r>
            <a:r>
              <a:rPr lang="en-GB" sz="3000" dirty="0">
                <a:solidFill>
                  <a:schemeClr val="accent5">
                    <a:lumMod val="50000"/>
                  </a:schemeClr>
                </a:solidFill>
              </a:rPr>
              <a:t>made </a:t>
            </a:r>
            <a:r>
              <a:rPr lang="en-GB" sz="3000" dirty="0" smtClean="0">
                <a:solidFill>
                  <a:schemeClr val="accent5">
                    <a:lumMod val="50000"/>
                  </a:schemeClr>
                </a:solidFill>
              </a:rPr>
              <a:t>objects which are found discarded</a:t>
            </a:r>
            <a:br>
              <a:rPr lang="en-GB" sz="30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en-GB" sz="3000" dirty="0" smtClean="0">
                <a:solidFill>
                  <a:schemeClr val="accent5">
                    <a:lumMod val="50000"/>
                  </a:schemeClr>
                </a:solidFill>
              </a:rPr>
              <a:t>or </a:t>
            </a:r>
            <a:r>
              <a:rPr lang="en-GB" sz="3000" dirty="0">
                <a:solidFill>
                  <a:schemeClr val="accent5">
                    <a:lumMod val="50000"/>
                  </a:schemeClr>
                </a:solidFill>
              </a:rPr>
              <a:t>disposed </a:t>
            </a:r>
            <a:r>
              <a:rPr lang="en-GB" sz="3000" dirty="0" smtClean="0">
                <a:solidFill>
                  <a:schemeClr val="accent5">
                    <a:lumMod val="50000"/>
                  </a:schemeClr>
                </a:solidFill>
              </a:rPr>
              <a:t>of</a:t>
            </a:r>
            <a:br>
              <a:rPr lang="en-GB" sz="30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en-GB" sz="3000" dirty="0" smtClean="0">
                <a:solidFill>
                  <a:schemeClr val="accent5">
                    <a:lumMod val="50000"/>
                  </a:schemeClr>
                </a:solidFill>
              </a:rPr>
              <a:t>in </a:t>
            </a:r>
            <a:r>
              <a:rPr lang="en-GB" sz="3000" dirty="0">
                <a:solidFill>
                  <a:schemeClr val="accent5">
                    <a:lumMod val="50000"/>
                  </a:schemeClr>
                </a:solidFill>
              </a:rPr>
              <a:t>our </a:t>
            </a:r>
            <a:r>
              <a:rPr lang="en-GB" sz="3000" dirty="0" smtClean="0">
                <a:solidFill>
                  <a:schemeClr val="accent5">
                    <a:lumMod val="50000"/>
                  </a:schemeClr>
                </a:solidFill>
              </a:rPr>
              <a:t>seas.</a:t>
            </a:r>
            <a:endParaRPr lang="en-US" sz="3000" dirty="0" smtClean="0">
              <a:solidFill>
                <a:schemeClr val="accent5">
                  <a:lumMod val="50000"/>
                </a:schemeClr>
              </a:solidFill>
              <a:latin typeface="Calibri"/>
              <a:cs typeface="Calibri"/>
            </a:endParaRPr>
          </a:p>
          <a:p>
            <a:pPr marL="0" indent="0">
              <a:buNone/>
            </a:pPr>
            <a:endParaRPr lang="en-US" dirty="0">
              <a:solidFill>
                <a:schemeClr val="accent5">
                  <a:lumMod val="50000"/>
                </a:schemeClr>
              </a:solidFill>
              <a:latin typeface="Calibri"/>
              <a:cs typeface="Calibri"/>
            </a:endParaRPr>
          </a:p>
        </p:txBody>
      </p:sp>
      <p:pic>
        <p:nvPicPr>
          <p:cNvPr id="9" name="Picture 8" descr="BMF Logo 2 Blue.ai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261470"/>
            <a:ext cx="2075988" cy="66488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0355" y="3846838"/>
            <a:ext cx="3571389" cy="23809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 cmpd="sng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4097" y="1975870"/>
            <a:ext cx="3095209" cy="2063473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 cmpd="sng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9306" y="2392687"/>
            <a:ext cx="2083791" cy="2259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8855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videoplayback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638" y="856891"/>
            <a:ext cx="9153776" cy="514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4061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9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601" y="5692031"/>
            <a:ext cx="8156084" cy="917915"/>
          </a:xfrm>
        </p:spPr>
        <p:txBody>
          <a:bodyPr>
            <a:normAutofit fontScale="85000" lnSpcReduction="10000"/>
          </a:bodyPr>
          <a:lstStyle/>
          <a:p>
            <a:r>
              <a:rPr lang="en-GB" dirty="0" smtClean="0">
                <a:latin typeface="Calibri"/>
                <a:cs typeface="Calibri"/>
              </a:rPr>
              <a:t>Fishing </a:t>
            </a:r>
            <a:r>
              <a:rPr lang="en-GB" dirty="0">
                <a:latin typeface="Calibri"/>
                <a:cs typeface="Calibri"/>
              </a:rPr>
              <a:t>boats, </a:t>
            </a:r>
            <a:r>
              <a:rPr lang="en-GB" dirty="0" smtClean="0">
                <a:latin typeface="Calibri"/>
                <a:cs typeface="Calibri"/>
              </a:rPr>
              <a:t>beach users, storm drains and overflowing</a:t>
            </a:r>
            <a:br>
              <a:rPr lang="en-GB" dirty="0" smtClean="0">
                <a:latin typeface="Calibri"/>
                <a:cs typeface="Calibri"/>
              </a:rPr>
            </a:br>
            <a:r>
              <a:rPr lang="en-GB" dirty="0" smtClean="0">
                <a:latin typeface="Calibri"/>
                <a:cs typeface="Calibri"/>
              </a:rPr>
              <a:t>public </a:t>
            </a:r>
            <a:r>
              <a:rPr lang="en-GB" dirty="0">
                <a:latin typeface="Calibri"/>
                <a:cs typeface="Calibri"/>
              </a:rPr>
              <a:t>waste </a:t>
            </a:r>
            <a:r>
              <a:rPr lang="en-GB" dirty="0" smtClean="0">
                <a:latin typeface="Calibri"/>
                <a:cs typeface="Calibri"/>
              </a:rPr>
              <a:t>bins are just a few examples</a:t>
            </a:r>
            <a:endParaRPr lang="en-US" dirty="0">
              <a:latin typeface="Calibri"/>
              <a:cs typeface="Calibri"/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381000" y="1054747"/>
            <a:ext cx="5954059" cy="3288757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buNone/>
            </a:pPr>
            <a:r>
              <a:rPr lang="en-US" sz="3500" b="1" dirty="0" smtClean="0">
                <a:solidFill>
                  <a:srgbClr val="FF6600"/>
                </a:solidFill>
                <a:latin typeface="Calibri"/>
                <a:cs typeface="Calibri"/>
              </a:rPr>
              <a:t>Where does marine</a:t>
            </a:r>
            <a:br>
              <a:rPr lang="en-US" sz="3500" b="1" dirty="0" smtClean="0">
                <a:solidFill>
                  <a:srgbClr val="FF6600"/>
                </a:solidFill>
                <a:latin typeface="Calibri"/>
                <a:cs typeface="Calibri"/>
              </a:rPr>
            </a:br>
            <a:r>
              <a:rPr lang="en-US" sz="3500" b="1" dirty="0" smtClean="0">
                <a:solidFill>
                  <a:srgbClr val="FF6600"/>
                </a:solidFill>
                <a:latin typeface="Calibri"/>
                <a:cs typeface="Calibri"/>
              </a:rPr>
              <a:t>litter come from?</a:t>
            </a:r>
            <a:endParaRPr lang="en-US" sz="3500" dirty="0" smtClean="0">
              <a:solidFill>
                <a:srgbClr val="FF6600"/>
              </a:solidFill>
              <a:latin typeface="Calibri"/>
              <a:cs typeface="Calibri"/>
            </a:endParaRPr>
          </a:p>
        </p:txBody>
      </p:sp>
      <p:pic>
        <p:nvPicPr>
          <p:cNvPr id="9" name="Picture 8" descr="BMF Logo 2 Blue.ai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261470"/>
            <a:ext cx="2075988" cy="66488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5777" y="324043"/>
            <a:ext cx="2860256" cy="22727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 cmpd="sng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5397" y="2441503"/>
            <a:ext cx="3091420" cy="2318565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 cmpd="sng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8169" y="3206888"/>
            <a:ext cx="3408184" cy="2273231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 cmpd="sng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601" y="2243112"/>
            <a:ext cx="2759410" cy="20695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 cmpd="sng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473601" y="3943337"/>
            <a:ext cx="18972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  <a:cs typeface="Calibri"/>
              </a:rPr>
              <a:t>Boats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33011" y="3214537"/>
            <a:ext cx="18972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  <a:cs typeface="Calibri"/>
              </a:rPr>
              <a:t>Beach users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25777" y="324043"/>
            <a:ext cx="18972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  <a:cs typeface="Calibri"/>
              </a:rPr>
              <a:t>Storm drains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95397" y="2441503"/>
            <a:ext cx="18972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  <a:cs typeface="Calibri"/>
              </a:rPr>
              <a:t>Waste bins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Picture 4" descr="Batteries.psd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5395" y="3811725"/>
            <a:ext cx="1534613" cy="143243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805720" y="520255"/>
            <a:ext cx="1196185" cy="217758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35735" y="1967974"/>
            <a:ext cx="935308" cy="1433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5646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1509</TotalTime>
  <Words>1025</Words>
  <Application>Microsoft Macintosh PowerPoint</Application>
  <PresentationFormat>On-screen Show (4:3)</PresentationFormat>
  <Paragraphs>163</Paragraphs>
  <Slides>43</Slides>
  <Notes>28</Notes>
  <HiddenSlides>0</HiddenSlides>
  <MMClips>6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Rowena Taylor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Rowena Taylor</dc:creator>
  <cp:lastModifiedBy>Rowena Taylor</cp:lastModifiedBy>
  <cp:revision>238</cp:revision>
  <cp:lastPrinted>2018-03-29T10:33:06Z</cp:lastPrinted>
  <dcterms:created xsi:type="dcterms:W3CDTF">2016-06-07T08:52:10Z</dcterms:created>
  <dcterms:modified xsi:type="dcterms:W3CDTF">2018-08-21T10:52:56Z</dcterms:modified>
</cp:coreProperties>
</file>